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ademy.oracle.com/en/training-workshop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ucation.oracle.com/oracle-certified-professional-java-se-17-developer/trackp_OCPJSE17" TargetMode="External"/><Relationship Id="rId3" Type="http://schemas.openxmlformats.org/officeDocument/2006/relationships/hyperlink" Target="https://community.oracle.com/ou/"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b.gg/academy/java_in_educatio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cp.org/en/participation/JUG_list" TargetMode="External"/><Relationship Id="rId3" Type="http://schemas.openxmlformats.org/officeDocument/2006/relationships/hyperlink" Target="https://jcp.org/en/participation/ju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oftware.nasa.gov/software/NPO-45871-1"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dmonk.com/sogrady/2020/07/27/language-rankings-6-2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初心者やジュニア、若手開発者のためのJava</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b="1" i="0" lang="en" sz="1100" u="none" cap="none" strike="noStrike">
                <a:solidFill>
                  <a:srgbClr val="000000"/>
                </a:solidFill>
                <a:latin typeface="Arial"/>
                <a:ea typeface="Arial"/>
                <a:cs typeface="Arial"/>
                <a:sym typeface="Arial"/>
              </a:rPr>
              <a:t>Java とは何か</a:t>
            </a:r>
            <a:r>
              <a:rPr b="1" lang="en"/>
              <a:t> </a:t>
            </a:r>
            <a:r>
              <a:rPr b="1" i="0" lang="en" sz="1100" u="none" cap="none" strike="noStrike">
                <a:solidFill>
                  <a:srgbClr val="000000"/>
                </a:solidFill>
                <a:latin typeface="Arial"/>
                <a:ea typeface="Arial"/>
                <a:cs typeface="Arial"/>
                <a:sym typeface="Arial"/>
              </a:rPr>
              <a:t>なぜ学ぶべきか？</a:t>
            </a:r>
            <a:endParaRPr b="1" i="0" sz="1100" u="none" cap="none" strike="noStrike">
              <a:solidFill>
                <a:srgbClr val="000000"/>
              </a:solidFill>
              <a:latin typeface="Arial"/>
              <a:ea typeface="Arial"/>
              <a:cs typeface="Arial"/>
              <a:sym typeface="Arial"/>
            </a:endParaRPr>
          </a:p>
          <a:p>
            <a:pPr indent="0" lvl="0" marL="457200" rtl="0" algn="l">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lang="en"/>
              <a:t>対象者</a:t>
            </a:r>
            <a:endParaRPr/>
          </a:p>
          <a:p>
            <a:pPr indent="-298450" lvl="1" marL="914400" rtl="0" algn="l">
              <a:lnSpc>
                <a:spcPct val="100000"/>
              </a:lnSpc>
              <a:spcBef>
                <a:spcPts val="0"/>
              </a:spcBef>
              <a:spcAft>
                <a:spcPts val="0"/>
              </a:spcAft>
              <a:buSzPts val="1100"/>
              <a:buChar char="○"/>
            </a:pPr>
            <a:r>
              <a:rPr lang="en"/>
              <a:t>プログラミングの経験がある</a:t>
            </a:r>
            <a:endParaRPr/>
          </a:p>
          <a:p>
            <a:pPr indent="-298450" lvl="2" marL="1371600" rtl="0" algn="l">
              <a:lnSpc>
                <a:spcPct val="100000"/>
              </a:lnSpc>
              <a:spcBef>
                <a:spcPts val="0"/>
              </a:spcBef>
              <a:spcAft>
                <a:spcPts val="0"/>
              </a:spcAft>
              <a:buSzPts val="1100"/>
              <a:buChar char="■"/>
            </a:pPr>
            <a:r>
              <a:rPr lang="en"/>
              <a:t>高校生、大学生、新米開発者</a:t>
            </a:r>
            <a:r>
              <a:rPr b="0" i="0" lang="en" sz="1100" u="none" cap="none" strike="noStrike">
                <a:solidFill>
                  <a:srgbClr val="000000"/>
                </a:solidFill>
                <a:latin typeface="Arial"/>
                <a:ea typeface="Arial"/>
                <a:cs typeface="Arial"/>
                <a:sym typeface="Arial"/>
              </a:rPr>
              <a:t> </a:t>
            </a:r>
            <a:endParaRPr/>
          </a:p>
          <a:p>
            <a:pPr indent="-298450" lvl="1" marL="914400" rtl="0" algn="l">
              <a:spcBef>
                <a:spcPts val="0"/>
              </a:spcBef>
              <a:spcAft>
                <a:spcPts val="0"/>
              </a:spcAft>
              <a:buSzPts val="1100"/>
              <a:buChar char="○"/>
            </a:pPr>
            <a:r>
              <a:rPr lang="en">
                <a:solidFill>
                  <a:schemeClr val="dk1"/>
                </a:solidFill>
              </a:rPr>
              <a:t>プログラミングの経験がない方</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概要</a:t>
            </a:r>
            <a:endParaRPr/>
          </a:p>
          <a:p>
            <a:pPr indent="0" lvl="0" marL="0" rtl="0" algn="l">
              <a:lnSpc>
                <a:spcPct val="100000"/>
              </a:lnSpc>
              <a:spcBef>
                <a:spcPts val="0"/>
              </a:spcBef>
              <a:spcAft>
                <a:spcPts val="0"/>
              </a:spcAft>
              <a:buNone/>
            </a:pPr>
            <a:r>
              <a:rPr lang="en"/>
              <a:t>Java が世界で最も人気のあるウェブサイトを支えていることをご存知ですか？Java は Wikipedia、Spotify、Google、Amazon など、多くのサイトの中核を成しています。</a:t>
            </a:r>
            <a:endParaRPr/>
          </a:p>
          <a:p>
            <a:pPr indent="0" lvl="0" marL="0" rtl="0" algn="l">
              <a:lnSpc>
                <a:spcPct val="100000"/>
              </a:lnSpc>
              <a:spcBef>
                <a:spcPts val="0"/>
              </a:spcBef>
              <a:spcAft>
                <a:spcPts val="0"/>
              </a:spcAft>
              <a:buNone/>
            </a:pPr>
            <a:r>
              <a:rPr lang="en"/>
              <a:t>Java は25年以上前に作られ、現在も主要なプログラミング言語の一つです。Java 開発者は世界で最も高給の開発者の中に入ります。</a:t>
            </a:r>
            <a:endParaRPr/>
          </a:p>
          <a:p>
            <a:pPr indent="0" lvl="0" marL="0" rtl="0" algn="l">
              <a:lnSpc>
                <a:spcPct val="100000"/>
              </a:lnSpc>
              <a:spcBef>
                <a:spcPts val="0"/>
              </a:spcBef>
              <a:spcAft>
                <a:spcPts val="0"/>
              </a:spcAft>
              <a:buNone/>
            </a:pPr>
            <a:r>
              <a:rPr lang="en"/>
              <a:t>このトークでは、Java が何であるか、Java がソフトウェア業界の問題をどのように解決するか、そして Java がどのようにキャリアの成長をサポートできるかを説明します。</a:t>
            </a:r>
            <a:endParaRPr/>
          </a:p>
          <a:p>
            <a:pPr indent="0" lvl="0" marL="0" rtl="0" algn="l">
              <a:lnSpc>
                <a:spcPct val="100000"/>
              </a:lnSpc>
              <a:spcBef>
                <a:spcPts val="0"/>
              </a:spcBef>
              <a:spcAft>
                <a:spcPts val="0"/>
              </a:spcAft>
              <a:buNone/>
            </a:pPr>
            <a:r>
              <a:rPr lang="en"/>
              <a:t>また、Java を学ぶためのリソースを提供し、どのように Java の認定開発者になるかをお伝えします。新しい Java のバージョンがリリースされたときに、どのように情報を得るかもお教えします。</a:t>
            </a:r>
            <a:endParaRPr/>
          </a:p>
          <a:p>
            <a:pPr indent="0" lvl="0" marL="0" rtl="0" algn="l">
              <a:lnSpc>
                <a:spcPct val="100000"/>
              </a:lnSpc>
              <a:spcBef>
                <a:spcPts val="0"/>
              </a:spcBef>
              <a:spcAft>
                <a:spcPts val="0"/>
              </a:spcAft>
              <a:buNone/>
            </a:pPr>
            <a:r>
              <a:rPr lang="en"/>
              <a:t>さらに、地元の Java User Group に参加することでネットワークを築き、最終的にはインターンシップや仕事に繋がる可能性があることもお伝えします。</a:t>
            </a:r>
            <a:endParaRPr/>
          </a:p>
          <a:p>
            <a:pPr indent="0" lvl="0" marL="0" rtl="0" algn="l">
              <a:lnSpc>
                <a:spcPct val="100000"/>
              </a:lnSpc>
              <a:spcBef>
                <a:spcPts val="0"/>
              </a:spcBef>
              <a:spcAft>
                <a:spcPts val="0"/>
              </a:spcAft>
              <a:buNone/>
            </a:pPr>
            <a:r>
              <a:rPr lang="en"/>
              <a:t>Java を学ぶことで、楽しさも一緒に体験してください！</a:t>
            </a:r>
            <a:endParaRPr/>
          </a:p>
          <a:p>
            <a:pPr indent="0" lvl="0" marL="0" rtl="0" algn="l">
              <a:lnSpc>
                <a:spcPct val="100000"/>
              </a:lnSpc>
              <a:spcBef>
                <a:spcPts val="0"/>
              </a:spcBef>
              <a:spcAft>
                <a:spcPts val="0"/>
              </a:spcAft>
              <a:buNone/>
            </a:pPr>
            <a:br>
              <a:rPr b="0" lang="en"/>
            </a:br>
            <a:r>
              <a:rPr lang="en"/>
              <a:t>参加の方法</a:t>
            </a:r>
            <a:endParaRPr/>
          </a:p>
          <a:p>
            <a:pPr indent="-298450" lvl="0" marL="457200" rtl="0" algn="l">
              <a:lnSpc>
                <a:spcPct val="100000"/>
              </a:lnSpc>
              <a:spcBef>
                <a:spcPts val="0"/>
              </a:spcBef>
              <a:spcAft>
                <a:spcPts val="0"/>
              </a:spcAft>
              <a:buSzPts val="1100"/>
              <a:buChar char="●"/>
            </a:pPr>
            <a:r>
              <a:rPr lang="en"/>
              <a:t>地元のJUG(※)に参加する</a:t>
            </a:r>
            <a:endParaRPr/>
          </a:p>
          <a:p>
            <a:pPr indent="-298450" lvl="0" marL="457200" rtl="0" algn="l">
              <a:spcBef>
                <a:spcPts val="0"/>
              </a:spcBef>
              <a:spcAft>
                <a:spcPts val="0"/>
              </a:spcAft>
              <a:buSzPts val="1100"/>
              <a:buChar char="●"/>
            </a:pPr>
            <a:r>
              <a:rPr lang="en"/>
              <a:t>JUGを通じてネットワークを広げ、インターンシップの機会を得る</a:t>
            </a:r>
            <a:endParaRPr/>
          </a:p>
          <a:p>
            <a:pPr indent="-298450" lvl="0" marL="457200" rtl="0" algn="l">
              <a:spcBef>
                <a:spcPts val="0"/>
              </a:spcBef>
              <a:spcAft>
                <a:spcPts val="0"/>
              </a:spcAft>
              <a:buSzPts val="1100"/>
              <a:buChar char="●"/>
            </a:pPr>
            <a:r>
              <a:rPr lang="en"/>
              <a:t>オープンソースに貢献し、実際のプロジェクトでの作業方法を学ぶ</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(※)訳注：日本においては、JJUG（日本 Java ユーザーグループ）が大きな JUG である。</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a:t>Oracle Academyは、無料で利用できる幅広い教育リソースを提供しています。その中には、カリキュラム、教室用の学習リソース、ソフトウェア、クラウド技術、実践環境などが含まれています。これらは認定された学位授与機関向けに提供されています。</a:t>
            </a:r>
            <a:endParaRPr/>
          </a:p>
          <a:p>
            <a:pPr indent="-298450" lvl="0" marL="457200" rtl="0" algn="l">
              <a:lnSpc>
                <a:spcPct val="115000"/>
              </a:lnSpc>
              <a:spcBef>
                <a:spcPts val="0"/>
              </a:spcBef>
              <a:spcAft>
                <a:spcPts val="0"/>
              </a:spcAft>
              <a:buSzPts val="1100"/>
              <a:buChar char="●"/>
            </a:pPr>
            <a:r>
              <a:rPr lang="en"/>
              <a:t>Oracle Academyは、教育機関およびその機関に所属する教育者を対象としています。</a:t>
            </a:r>
            <a:endParaRPr/>
          </a:p>
          <a:p>
            <a:pPr indent="-298450" lvl="0" marL="457200" rtl="0" algn="l">
              <a:lnSpc>
                <a:spcPct val="115000"/>
              </a:lnSpc>
              <a:spcBef>
                <a:spcPts val="0"/>
              </a:spcBef>
              <a:spcAft>
                <a:spcPts val="0"/>
              </a:spcAft>
              <a:buSzPts val="1100"/>
              <a:buChar char="●"/>
            </a:pPr>
            <a:r>
              <a:rPr lang="en"/>
              <a:t>私たちは学生を直接対象としているのではなく、教育者と直接連携し、教育者がその学生を指導する形で支援を行います。</a:t>
            </a:r>
            <a:endParaRPr/>
          </a:p>
          <a:p>
            <a:pPr indent="-298450" lvl="0" marL="457200" rtl="0" algn="l">
              <a:lnSpc>
                <a:spcPct val="115000"/>
              </a:lnSpc>
              <a:spcBef>
                <a:spcPts val="0"/>
              </a:spcBef>
              <a:spcAft>
                <a:spcPts val="0"/>
              </a:spcAft>
              <a:buSzPts val="1100"/>
              <a:buChar char="●"/>
            </a:pPr>
            <a:r>
              <a:rPr lang="en"/>
              <a:t>ITプロフェッショナルはOracle Academyのメンバーになることはできません。</a:t>
            </a:r>
            <a:endParaRPr/>
          </a:p>
          <a:p>
            <a:pPr indent="0" lvl="0" marL="0" rtl="0" algn="l">
              <a:lnSpc>
                <a:spcPct val="115000"/>
              </a:lnSpc>
              <a:spcBef>
                <a:spcPts val="1200"/>
              </a:spcBef>
              <a:spcAft>
                <a:spcPts val="0"/>
              </a:spcAft>
              <a:buClr>
                <a:schemeClr val="dk1"/>
              </a:buClr>
              <a:buSzPts val="1100"/>
              <a:buFont typeface="Arial"/>
              <a:buNone/>
            </a:pPr>
            <a:r>
              <a:rPr lang="en"/>
              <a:t>TODO: 地元の教育機関を検索し、連携を図ることについての注記を追加する。</a:t>
            </a:r>
            <a:endParaRPr/>
          </a:p>
          <a:p>
            <a:pPr indent="0" lvl="0" marL="0" rtl="0" algn="l">
              <a:lnSpc>
                <a:spcPct val="115000"/>
              </a:lnSpc>
              <a:spcBef>
                <a:spcPts val="1200"/>
              </a:spcBef>
              <a:spcAft>
                <a:spcPts val="1200"/>
              </a:spcAft>
              <a:buSzPts val="1100"/>
              <a:buNone/>
            </a:pPr>
            <a:r>
              <a:rPr lang="en"/>
              <a:t>Oracle Academyは「源泉からの提供」です。</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Oracle Academyは、Oracleが提供する世界的な教育支援プログラムであり、技術教育、スキルの向上、イノベーション、ダイバーシティ、インクルージョンの推進を目的としています。このプログラムは、世界中の教育者を対象としてい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このプログラムでは、教育機関およびその教育者に、カリキュラム、クラウド、ソフトウェア、専門的な開発に関する</a:t>
            </a:r>
            <a:r>
              <a:rPr b="1" lang="en" u="sng">
                <a:solidFill>
                  <a:schemeClr val="dk1"/>
                </a:solidFill>
              </a:rPr>
              <a:t>無料</a:t>
            </a:r>
            <a:r>
              <a:rPr lang="en">
                <a:solidFill>
                  <a:schemeClr val="dk1"/>
                </a:solidFill>
              </a:rPr>
              <a:t>の教育・学習リソースを提供します。これにより、学生が知識を深め、実践的な経験を積み、キャリアに直結するスキルを習得する手助けをします。</a:t>
            </a:r>
            <a:endParaRPr>
              <a:solidFill>
                <a:schemeClr val="dk1"/>
              </a:solidFill>
            </a:endParaRPr>
          </a:p>
          <a:p>
            <a:pPr indent="-228600" lvl="0" marL="457200" rtl="0" algn="l">
              <a:lnSpc>
                <a:spcPct val="100000"/>
              </a:lnSpc>
              <a:spcBef>
                <a:spcPts val="1200"/>
              </a:spcBef>
              <a:spcAft>
                <a:spcPts val="0"/>
              </a:spcAft>
              <a:buSzPts val="1100"/>
              <a:buNone/>
            </a:pPr>
            <a:r>
              <a:t/>
            </a:r>
            <a:endParaRPr>
              <a:solidFill>
                <a:schemeClr val="dk1"/>
              </a:solidFill>
            </a:endParaRPr>
          </a:p>
        </p:txBody>
      </p:sp>
      <p:sp>
        <p:nvSpPr>
          <p:cNvPr id="158" name="Google Shape;158;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12D2A"/>
              </a:buClr>
              <a:buSzPts val="1600"/>
              <a:buFont typeface="Arial"/>
              <a:buNone/>
            </a:pPr>
            <a:fld id="{00000000-1234-1234-1234-123412341234}" type="slidenum">
              <a:rPr b="0" i="0" lang="en" sz="1600" u="none" cap="none" strike="noStrike">
                <a:solidFill>
                  <a:srgbClr val="312D2A"/>
                </a:solidFill>
                <a:latin typeface="Arial"/>
                <a:ea typeface="Arial"/>
                <a:cs typeface="Arial"/>
                <a:sym typeface="Arial"/>
              </a:rPr>
              <a:t>‹#›</a:t>
            </a:fld>
            <a:endParaRPr b="0" i="0" sz="1600" u="none" cap="none" strike="noStrike">
              <a:solidFill>
                <a:srgbClr val="312D2A"/>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https://academy.oracle.com/ja/solutions-curriculum-java.html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Oracle Academyのメンバーシップや参加資格は、教育機関およびその機関に所属する教育者向けのものです。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私たちは学生を直接対象としているのではなく、教育者と直接連携し、教育者が学生を指導する形でリソースを提供しています。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プロフェッショナルの方はOracle Academyのメンバーになることはできず、これらのリソースを個人または職業的な目的で利用することはできません。</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このスライドで紹介されているカリキュラムや学習パスは、教育者が教室で学生を指導するために利用するものです。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また、「Workshop in a Box」と呼ばれるリソースも提供しています。これらは、ボランティア、教育者、保護者が学生と一緒に利用できる「バーチャル」ボックスで、初めてコンピューティングに触れる経験を楽しく魅力的なものにすることを目的としています。なお、これらのワークショップリソースにはトレーニングは含まれていません。これらのリソースにアクセスできる公開サイトはこちらです：</a:t>
            </a:r>
            <a:br>
              <a:rPr lang="en">
                <a:solidFill>
                  <a:schemeClr val="dk1"/>
                </a:solidFill>
              </a:rPr>
            </a:br>
            <a:r>
              <a:rPr lang="en" u="sng">
                <a:solidFill>
                  <a:schemeClr val="hlink"/>
                </a:solidFill>
                <a:hlinkClick r:id="rId2"/>
              </a:rPr>
              <a:t>https://academy.oracle.com/en/training-workshops.html</a:t>
            </a:r>
            <a:endParaRPr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これらは、教育機関向けに提供されている充実したカリキュラムほどの内容ではありませんが、常に最新の状態に保たれており、7～8言語で利用可能です。</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学生や初学者として、Oracle Universityを通じて自主的に学習できます。</a:t>
            </a:r>
            <a:endParaRPr/>
          </a:p>
          <a:p>
            <a:pPr indent="0" lvl="0" marL="0" rtl="0" algn="l">
              <a:lnSpc>
                <a:spcPct val="100000"/>
              </a:lnSpc>
              <a:spcBef>
                <a:spcPts val="0"/>
              </a:spcBef>
              <a:spcAft>
                <a:spcPts val="0"/>
              </a:spcAft>
              <a:buSzPts val="1100"/>
              <a:buNone/>
            </a:pPr>
            <a:r>
              <a:rPr lang="en"/>
              <a:t>Java Explorerコースでは、6時間以上の無料トレーニングが提供されています。</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https://education.oracle.com/oracle-certified-professional-java-se-17-developer/trackp_OCPJSE17</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Java SEトレーニングと認定も利用可能です。Java SE 21はまもなく提供予定です。</a:t>
            </a:r>
            <a:endParaRPr>
              <a:solidFill>
                <a:schemeClr val="dk1"/>
              </a:solidFill>
            </a:endParaRPr>
          </a:p>
          <a:p>
            <a:pPr indent="0" lvl="0" marL="0" rtl="0" algn="l">
              <a:spcBef>
                <a:spcPts val="0"/>
              </a:spcBef>
              <a:spcAft>
                <a:spcPts val="0"/>
              </a:spcAft>
              <a:buSzPts val="1100"/>
              <a:buNone/>
            </a:pPr>
            <a:r>
              <a:rPr lang="en">
                <a:solidFill>
                  <a:schemeClr val="dk1"/>
                </a:solidFill>
              </a:rPr>
              <a:t>また、Oracle University コンテンツに関する質問やディスカッションのための </a:t>
            </a:r>
            <a:r>
              <a:rPr lang="en">
                <a:solidFill>
                  <a:schemeClr val="dk1"/>
                </a:solidFill>
              </a:rPr>
              <a:t>Oracle University の</a:t>
            </a:r>
            <a:r>
              <a:rPr lang="en">
                <a:solidFill>
                  <a:schemeClr val="dk1"/>
                </a:solidFill>
              </a:rPr>
              <a:t>コミュニティもあります。</a:t>
            </a:r>
            <a:endParaRPr>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3"/>
              </a:rPr>
              <a:t>https://community.oracle.com/ou/</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このスライドは、大学やカレッジで私たちのリソースが一般的に活用されている場所を示しています。</a:t>
            </a:r>
            <a:endParaRPr/>
          </a:p>
        </p:txBody>
      </p:sp>
      <p:sp>
        <p:nvSpPr>
          <p:cNvPr id="208" name="Google Shape;208;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JetBrainsは最近、JetBrains Academyという教育プラットフォームを立ち上げました。このプラットフォームは、インタラクティブでプロジェクトベースの学習と、強力なプロフェッショナル開発ツールを組み合わせたものです。</a:t>
            </a:r>
            <a:endParaRPr/>
          </a:p>
          <a:p>
            <a:pPr indent="0" lvl="0" marL="0" rtl="0" algn="l">
              <a:lnSpc>
                <a:spcPct val="115000"/>
              </a:lnSpc>
              <a:spcBef>
                <a:spcPts val="1200"/>
              </a:spcBef>
              <a:spcAft>
                <a:spcPts val="0"/>
              </a:spcAft>
              <a:buSzPts val="1100"/>
              <a:buNone/>
            </a:pPr>
            <a:r>
              <a:rPr lang="en"/>
              <a:t>JetBrainsが提供する強力な IDE とインタラクティブな環境で、ステップバイステップで実用的なアプリケーションを作成しながらJavaを学びましょう。</a:t>
            </a:r>
            <a:br>
              <a:rPr lang="en"/>
            </a:br>
            <a:r>
              <a:rPr lang="en"/>
              <a:t>以下のリンクから、JetBrains Academyの3か月間の無料トライアルを延長して利用できます。</a:t>
            </a:r>
            <a:endParaRPr/>
          </a:p>
          <a:p>
            <a:pPr indent="0" lvl="0" marL="0" rtl="0" algn="l">
              <a:lnSpc>
                <a:spcPct val="115000"/>
              </a:lnSpc>
              <a:spcBef>
                <a:spcPts val="1200"/>
              </a:spcBef>
              <a:spcAft>
                <a:spcPts val="1200"/>
              </a:spcAft>
              <a:buSzPts val="1100"/>
              <a:buNone/>
            </a:pPr>
            <a:r>
              <a:rPr lang="en" u="sng">
                <a:solidFill>
                  <a:schemeClr val="hlink"/>
                </a:solidFill>
                <a:hlinkClick r:id="rId2"/>
              </a:rPr>
              <a:t>http://jb.gg/academy/java_in_education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100 近くの JUG が JCP に参加しています。</a:t>
            </a:r>
            <a:endParaRPr/>
          </a:p>
          <a:p>
            <a:pPr indent="0" lvl="0" marL="0" rtl="0" algn="l">
              <a:lnSpc>
                <a:spcPct val="100000"/>
              </a:lnSpc>
              <a:spcBef>
                <a:spcPts val="0"/>
              </a:spcBef>
              <a:spcAft>
                <a:spcPts val="0"/>
              </a:spcAft>
              <a:buClr>
                <a:schemeClr val="dk1"/>
              </a:buClr>
              <a:buSzPts val="1100"/>
              <a:buFont typeface="Arial"/>
              <a:buNone/>
            </a:pPr>
            <a:r>
              <a:rPr lang="en" u="sng">
                <a:solidFill>
                  <a:schemeClr val="hlink"/>
                </a:solidFill>
                <a:hlinkClick r:id="rId2"/>
              </a:rPr>
              <a:t>https://jcp.org/en/participation/JUG_list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JUG は</a:t>
            </a:r>
            <a:r>
              <a:rPr lang="en">
                <a:solidFill>
                  <a:schemeClr val="dk1"/>
                </a:solidFill>
              </a:rPr>
              <a:t>パートナーメンバーとして </a:t>
            </a:r>
            <a:r>
              <a:rPr lang="en">
                <a:solidFill>
                  <a:schemeClr val="dk1"/>
                </a:solidFill>
              </a:rPr>
              <a:t>JCP </a:t>
            </a:r>
            <a:r>
              <a:rPr lang="en">
                <a:solidFill>
                  <a:schemeClr val="dk1"/>
                </a:solidFill>
              </a:rPr>
              <a:t>プログラムに参加できます。</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u="sng">
                <a:solidFill>
                  <a:schemeClr val="hlink"/>
                </a:solidFill>
                <a:hlinkClick r:id="rId3"/>
              </a:rPr>
              <a:t>https://jcp.org/en/participation/jug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50">
                <a:solidFill>
                  <a:schemeClr val="dk1"/>
                </a:solidFill>
                <a:highlight>
                  <a:srgbClr val="FFFFFF"/>
                </a:highlight>
              </a:rPr>
              <a:t>2004年に、Javaは人類の惑星探査範囲を拡大した初めてのプログラミング言語となりました。その年の3か月間、カリフォルニア州パサデナにあるNASAのジェット推進研究所（JPL）の科学者たちは、JPLのロボットインターフェースラボが開発したJavaベースの </a:t>
            </a:r>
            <a:r>
              <a:rPr lang="en" sz="1350" u="sng">
                <a:solidFill>
                  <a:schemeClr val="hlink"/>
                </a:solidFill>
                <a:highlight>
                  <a:srgbClr val="FFFFFF"/>
                </a:highlight>
                <a:hlinkClick r:id="rId2"/>
              </a:rPr>
              <a:t>Maestro Science Activity Planner</a:t>
            </a:r>
            <a:r>
              <a:rPr lang="en" sz="1350">
                <a:solidFill>
                  <a:schemeClr val="dk1"/>
                </a:solidFill>
                <a:highlight>
                  <a:srgbClr val="FFFFFF"/>
                </a:highlight>
              </a:rPr>
              <a:t> を使用して、スピリット火星探査車を制御し、火星を探索しました。</a:t>
            </a:r>
            <a:endParaRPr sz="1350">
              <a:solidFill>
                <a:schemeClr val="dk1"/>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この資料の録画は下記にあります。</a:t>
            </a:r>
            <a:endParaRPr/>
          </a:p>
          <a:p>
            <a:pPr indent="0" lvl="0" marL="0" rtl="0" algn="l">
              <a:lnSpc>
                <a:spcPct val="100000"/>
              </a:lnSpc>
              <a:spcBef>
                <a:spcPts val="0"/>
              </a:spcBef>
              <a:spcAft>
                <a:spcPts val="0"/>
              </a:spcAft>
              <a:buSzPts val="1100"/>
              <a:buNone/>
            </a:pPr>
            <a:r>
              <a:rPr lang="en"/>
              <a:t> https://jcp.org/aboutJava/communityprocess/media/Java_in_Education_for_JUG_Leaders_November_2020.mp4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50">
                <a:solidFill>
                  <a:schemeClr val="dk1"/>
                </a:solidFill>
                <a:highlight>
                  <a:srgbClr val="FFFFFF"/>
                </a:highlight>
              </a:rPr>
              <a:t>人々のために、そして人々によって作られた百科事典がオープンソースソフトウェアで運用され、Javaで動作する検索エンジンを搭載しているのは理にかなっています。</a:t>
            </a:r>
            <a:endParaRPr sz="1350">
              <a:solidFill>
                <a:schemeClr val="dk1"/>
              </a:solidFill>
              <a:highlight>
                <a:srgbClr val="FFFFFF"/>
              </a:highlight>
            </a:endParaRPr>
          </a:p>
          <a:p>
            <a:pPr indent="0" lvl="0" marL="0" rtl="0" algn="l">
              <a:lnSpc>
                <a:spcPct val="100000"/>
              </a:lnSpc>
              <a:spcBef>
                <a:spcPts val="0"/>
              </a:spcBef>
              <a:spcAft>
                <a:spcPts val="0"/>
              </a:spcAft>
              <a:buSzPts val="1100"/>
              <a:buNone/>
            </a:pPr>
            <a:r>
              <a:t/>
            </a:r>
            <a:endParaRPr sz="1350">
              <a:solidFill>
                <a:schemeClr val="dk1"/>
              </a:solidFill>
              <a:highlight>
                <a:srgbClr val="FFFFFF"/>
              </a:highlight>
            </a:endParaRPr>
          </a:p>
          <a:p>
            <a:pPr indent="0" lvl="0" marL="0" rtl="0" algn="l">
              <a:lnSpc>
                <a:spcPct val="100000"/>
              </a:lnSpc>
              <a:spcBef>
                <a:spcPts val="0"/>
              </a:spcBef>
              <a:spcAft>
                <a:spcPts val="0"/>
              </a:spcAft>
              <a:buSzPts val="1100"/>
              <a:buNone/>
            </a:pPr>
            <a:r>
              <a:rPr lang="en" sz="1350">
                <a:solidFill>
                  <a:schemeClr val="dk1"/>
                </a:solidFill>
                <a:highlight>
                  <a:srgbClr val="FFFFFF"/>
                </a:highlight>
              </a:rPr>
              <a:t>参加者にどのようにWikipediaを利用しているかを確認し、その後、Javaがどのように検索機能を支えているかについて考えるよう促してください。</a:t>
            </a:r>
            <a:endParaRPr sz="135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33333"/>
                </a:solidFill>
              </a:rPr>
              <a:t>Minecraft は 2009 年に発表され、2011 年に正式にリリースされました。</a:t>
            </a:r>
            <a:endParaRPr sz="1200">
              <a:solidFill>
                <a:srgbClr val="3333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rPr>
              <a:t>長年にわたり、Minecraft は2億5千万の登録ユーザーを集め、開発元の Mojang は 2014 年にハイテク大手 Microsoft から25億ドルで買収されました。</a:t>
            </a:r>
            <a:endParaRPr sz="1200">
              <a:solidFill>
                <a:srgbClr val="3333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rPr>
              <a:t>月間ユーザー数 1億2600万人、売上本数 2億本</a:t>
            </a:r>
            <a:endParaRPr sz="1200">
              <a:solidFill>
                <a:srgbClr val="3333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rPr>
              <a:t>このスライドを使用して参加者と対話し、彼らの好きな Minecraft の機能について知り、その機能がどのように作られたかを考えてみましょう。</a:t>
            </a:r>
            <a:endParaRPr sz="1200">
              <a:solidFill>
                <a:srgbClr val="333333"/>
              </a:solidFill>
              <a:highlight>
                <a:srgbClr val="FFFFFF"/>
              </a:highlight>
            </a:endParaRPr>
          </a:p>
          <a:p>
            <a:pPr indent="0" lvl="0" marL="0" rtl="0" algn="l">
              <a:lnSpc>
                <a:spcPct val="100000"/>
              </a:lnSpc>
              <a:spcBef>
                <a:spcPts val="1200"/>
              </a:spcBef>
              <a:spcAft>
                <a:spcPts val="0"/>
              </a:spcAft>
              <a:buSzPts val="1100"/>
              <a:buNone/>
            </a:pPr>
            <a:r>
              <a:t/>
            </a:r>
            <a:endParaRPr sz="120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0"/>
              </a:spcAft>
              <a:buSzPts val="1100"/>
              <a:buNone/>
            </a:pPr>
            <a:r>
              <a:rPr lang="en"/>
              <a:t>TIOBE プログラミングコミュニティインデックスは、プログラミング言語の人気度を示す指標です。</a:t>
            </a:r>
            <a:endParaRPr/>
          </a:p>
          <a:p>
            <a:pPr indent="0" lvl="0" marL="0" rtl="0" algn="l">
              <a:lnSpc>
                <a:spcPct val="100000"/>
              </a:lnSpc>
              <a:spcBef>
                <a:spcPts val="800"/>
              </a:spcBef>
              <a:spcAft>
                <a:spcPts val="0"/>
              </a:spcAft>
              <a:buSzPts val="1100"/>
              <a:buNone/>
            </a:pPr>
            <a:r>
              <a:rPr lang="en"/>
              <a:t>このインデックスは月に一度更新されます。評価は、世界中の熟練エンジニアの数、コース、およびサードパーティのベンダーに基づいています。</a:t>
            </a:r>
            <a:endParaRPr/>
          </a:p>
          <a:p>
            <a:pPr indent="0" lvl="0" marL="0" rtl="0" algn="l">
              <a:lnSpc>
                <a:spcPct val="100000"/>
              </a:lnSpc>
              <a:spcBef>
                <a:spcPts val="800"/>
              </a:spcBef>
              <a:spcAft>
                <a:spcPts val="0"/>
              </a:spcAft>
              <a:buSzPts val="1100"/>
              <a:buNone/>
            </a:pPr>
            <a:r>
              <a:rPr lang="en"/>
              <a:t>Google、Bing、Yahoo!、Wikipedia、Amazon、YouTube、Baiduなどの人気検索エンジンが評価の計算に使用されます。</a:t>
            </a:r>
            <a:endParaRPr/>
          </a:p>
          <a:p>
            <a:pPr indent="0" lvl="0" marL="0" rtl="0" algn="l">
              <a:lnSpc>
                <a:spcPct val="100000"/>
              </a:lnSpc>
              <a:spcBef>
                <a:spcPts val="800"/>
              </a:spcBef>
              <a:spcAft>
                <a:spcPts val="0"/>
              </a:spcAft>
              <a:buSzPts val="1100"/>
              <a:buNone/>
            </a:pPr>
            <a:r>
              <a:rPr lang="en"/>
              <a:t>TIOBEインデックスは、最も優れたプログラミング言語や、最も多くのコードが書かれた言語についてではないことに注意することが重要です。</a:t>
            </a:r>
            <a:endParaRPr/>
          </a:p>
          <a:p>
            <a:pPr indent="0" lvl="0" marL="0" rtl="0" algn="l">
              <a:lnSpc>
                <a:spcPct val="100000"/>
              </a:lnSpc>
              <a:spcBef>
                <a:spcPts val="800"/>
              </a:spcBef>
              <a:spcAft>
                <a:spcPts val="0"/>
              </a:spcAft>
              <a:buSzPts val="1100"/>
              <a:buNone/>
            </a:pPr>
            <a:r>
              <a:t/>
            </a:r>
            <a:endParaRPr/>
          </a:p>
          <a:p>
            <a:pPr indent="0" lvl="0" marL="0" rtl="0" algn="l">
              <a:lnSpc>
                <a:spcPct val="100000"/>
              </a:lnSpc>
              <a:spcBef>
                <a:spcPts val="800"/>
              </a:spcBef>
              <a:spcAft>
                <a:spcPts val="0"/>
              </a:spcAft>
              <a:buSzPts val="1100"/>
              <a:buNone/>
            </a:pPr>
            <a:r>
              <a:rPr lang="en"/>
              <a:t>このインデックスは、自分のプログラミングスキルが最新であるかを確認するためや、新しいソフトウェアシステムの構築を始める際にどのプログラミング言語を採用すべきかを戦略的に決定するために使用できま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このグラフは GitHub が 2020 年に行った調査結果からのものです。GitHub は世界中の多くの開発者がソースコードを共有する場です。</a:t>
            </a:r>
            <a:endParaRPr/>
          </a:p>
          <a:p>
            <a:pPr indent="0" lvl="0" marL="0" rtl="0" algn="l">
              <a:lnSpc>
                <a:spcPct val="115000"/>
              </a:lnSpc>
              <a:spcBef>
                <a:spcPts val="1200"/>
              </a:spcBef>
              <a:spcAft>
                <a:spcPts val="0"/>
              </a:spcAft>
              <a:buClr>
                <a:schemeClr val="dk1"/>
              </a:buClr>
              <a:buSzPts val="1100"/>
              <a:buFont typeface="Arial"/>
              <a:buNone/>
            </a:pPr>
            <a:r>
              <a:rPr lang="en"/>
              <a:t>1000万人の新しい開発者が GitHub コミュニティに参加し、世界中で4400万以上のリポジトリに貢献しました。そのような世界中のコードの背後には、グローバルで成長し続けるコントリビューターのチームがあり、その80％がアメリカ国外から貢献しています。</a:t>
            </a:r>
            <a:endParaRPr/>
          </a:p>
          <a:p>
            <a:pPr indent="0" lvl="0" marL="0" rtl="0" algn="l">
              <a:lnSpc>
                <a:spcPct val="115000"/>
              </a:lnSpc>
              <a:spcBef>
                <a:spcPts val="1200"/>
              </a:spcBef>
              <a:spcAft>
                <a:spcPts val="1200"/>
              </a:spcAft>
              <a:buSzPts val="1100"/>
              <a:buNone/>
            </a:pPr>
            <a:r>
              <a:rPr lang="en"/>
              <a:t>昨年、開発者たちは GitHub で370以上の主要なプログラミング言語で協力しました。</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このグラフは、業界アナリストであるRedMonkによるプログラミング言語のランキングです。</a:t>
            </a:r>
            <a:r>
              <a:rPr lang="en" u="sng">
                <a:solidFill>
                  <a:schemeClr val="hlink"/>
                </a:solidFill>
                <a:hlinkClick r:id="rId2"/>
              </a:rPr>
              <a:t>https://redmonk.com/sogrady/2020/07/27/language-rankings-6-20/</a:t>
            </a:r>
            <a:r>
              <a:rPr lang="en">
                <a:solidFill>
                  <a:schemeClr val="dk1"/>
                </a:solidFill>
              </a:rPr>
              <a: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GitHubとStack Overflowから言語ランキングを抽出し、それを組み合わせて、コード（GitHub）とディスカッション（Stack Overflow）の両方での支持を反映するランキングになります。</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このランキングは、現在の使用状況を統計的に正確に表現することを目的としているわけではなく、言語に関するディスカッションと使用状況を関連付けることで、将来の採用傾向に関する洞察を得ることを目指しています。</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Glassdoorの『2021年アメリカの50のベストジョブ』レポートでは、Java Developerが第1位にランクされ、Data Scientist、Product Manager、Business Development Managerといった職業を全体的な職務満足度で上回りました。このプレゼンテーションをJUGや教育者に提供することで、正確な情報を伝えることができます。Javaは学生に最初に教えるべき言語であり、ソフトウェア開発のキャリアはJavaから始めるべきで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こちらの会社で働きたいですか？</a:t>
            </a:r>
            <a:br>
              <a:rPr lang="en"/>
            </a:br>
            <a:r>
              <a:rPr lang="en"/>
              <a:t>Javaは技術職を求める雇用主に最も需要が高いスキルであり、また最も高い報酬を得られる技術スキルでもあります。</a:t>
            </a:r>
            <a:br>
              <a:rPr lang="en"/>
            </a:br>
            <a:r>
              <a:rPr lang="en"/>
              <a:t>業界のプロジェクトに携わるようになると、Javaコードを含まない、または関係しないプロジェクトを見つけるのは難しいでしょう。</a:t>
            </a:r>
            <a:endParaRPr/>
          </a:p>
          <a:p>
            <a:pPr indent="0" lvl="0" marL="0" rtl="0" algn="l">
              <a:lnSpc>
                <a:spcPct val="115000"/>
              </a:lnSpc>
              <a:spcBef>
                <a:spcPts val="1200"/>
              </a:spcBef>
              <a:spcAft>
                <a:spcPts val="0"/>
              </a:spcAft>
              <a:buClr>
                <a:schemeClr val="dk1"/>
              </a:buClr>
              <a:buSzPts val="1100"/>
              <a:buFont typeface="Arial"/>
              <a:buNone/>
            </a:pPr>
            <a:r>
              <a:rPr lang="en"/>
              <a:t>TODO: 子どもたちにアピールできる会社をさらに追加すること。</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0" name="Google Shape;5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3" name="Google Shape;53;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4" name="Google Shape;5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howMasterSp="0">
  <p:cSld name="Section title">
    <p:bg>
      <p:bgPr>
        <a:solidFill>
          <a:srgbClr val="000000"/>
        </a:solidFill>
      </p:bgPr>
    </p:bg>
    <p:spTree>
      <p:nvGrpSpPr>
        <p:cNvPr id="57" name="Shape 57"/>
        <p:cNvGrpSpPr/>
        <p:nvPr/>
      </p:nvGrpSpPr>
      <p:grpSpPr>
        <a:xfrm>
          <a:off x="0" y="0"/>
          <a:ext cx="0" cy="0"/>
          <a:chOff x="0" y="0"/>
          <a:chExt cx="0" cy="0"/>
        </a:xfrm>
      </p:grpSpPr>
      <p:sp>
        <p:nvSpPr>
          <p:cNvPr id="58" name="Google Shape;58;p14"/>
          <p:cNvSpPr txBox="1"/>
          <p:nvPr>
            <p:ph idx="1" type="body"/>
          </p:nvPr>
        </p:nvSpPr>
        <p:spPr>
          <a:xfrm>
            <a:off x="288129" y="2055053"/>
            <a:ext cx="6397800" cy="1112100"/>
          </a:xfrm>
          <a:prstGeom prst="rect">
            <a:avLst/>
          </a:prstGeom>
          <a:noFill/>
          <a:ln>
            <a:noFill/>
          </a:ln>
        </p:spPr>
        <p:txBody>
          <a:bodyPr anchorCtr="0" anchor="b" bIns="45700" lIns="45700" spcFirstLastPara="1" rIns="45700" wrap="square" tIns="45700">
            <a:noAutofit/>
          </a:bodyPr>
          <a:lstStyle>
            <a:lvl1pPr indent="-285750" lvl="0" marL="457200" algn="l">
              <a:lnSpc>
                <a:spcPct val="110000"/>
              </a:lnSpc>
              <a:spcBef>
                <a:spcPts val="0"/>
              </a:spcBef>
              <a:spcAft>
                <a:spcPts val="0"/>
              </a:spcAft>
              <a:buClr>
                <a:srgbClr val="000000"/>
              </a:buClr>
              <a:buSzPts val="900"/>
              <a:buChar char="●"/>
              <a:defRPr/>
            </a:lvl1pPr>
            <a:lvl2pPr indent="-285750" lvl="1" marL="914400" algn="l">
              <a:lnSpc>
                <a:spcPct val="110000"/>
              </a:lnSpc>
              <a:spcBef>
                <a:spcPts val="0"/>
              </a:spcBef>
              <a:spcAft>
                <a:spcPts val="0"/>
              </a:spcAft>
              <a:buClr>
                <a:srgbClr val="000000"/>
              </a:buClr>
              <a:buSzPts val="900"/>
              <a:buChar char="○"/>
              <a:defRPr/>
            </a:lvl2pPr>
            <a:lvl3pPr indent="-285750" lvl="2" marL="1371600" algn="l">
              <a:lnSpc>
                <a:spcPct val="110000"/>
              </a:lnSpc>
              <a:spcBef>
                <a:spcPts val="0"/>
              </a:spcBef>
              <a:spcAft>
                <a:spcPts val="0"/>
              </a:spcAft>
              <a:buClr>
                <a:srgbClr val="000000"/>
              </a:buClr>
              <a:buSzPts val="900"/>
              <a:buChar char="■"/>
              <a:defRPr/>
            </a:lvl3pPr>
            <a:lvl4pPr indent="-285750" lvl="3" marL="1828800" algn="l">
              <a:lnSpc>
                <a:spcPct val="110000"/>
              </a:lnSpc>
              <a:spcBef>
                <a:spcPts val="0"/>
              </a:spcBef>
              <a:spcAft>
                <a:spcPts val="0"/>
              </a:spcAft>
              <a:buClr>
                <a:srgbClr val="000000"/>
              </a:buClr>
              <a:buSzPts val="900"/>
              <a:buChar char="●"/>
              <a:defRPr/>
            </a:lvl4pPr>
            <a:lvl5pPr indent="-285750" lvl="4" marL="2286000" algn="l">
              <a:lnSpc>
                <a:spcPct val="110000"/>
              </a:lnSpc>
              <a:spcBef>
                <a:spcPts val="0"/>
              </a:spcBef>
              <a:spcAft>
                <a:spcPts val="0"/>
              </a:spcAft>
              <a:buClr>
                <a:srgbClr val="000000"/>
              </a:buClr>
              <a:buSzPts val="900"/>
              <a:buChar char="○"/>
              <a:defRPr/>
            </a:lvl5pPr>
            <a:lvl6pPr indent="-285750" lvl="5" marL="2743200" algn="l">
              <a:lnSpc>
                <a:spcPct val="110000"/>
              </a:lnSpc>
              <a:spcBef>
                <a:spcPts val="0"/>
              </a:spcBef>
              <a:spcAft>
                <a:spcPts val="0"/>
              </a:spcAft>
              <a:buClr>
                <a:srgbClr val="000000"/>
              </a:buClr>
              <a:buSzPts val="900"/>
              <a:buChar char="■"/>
              <a:defRPr/>
            </a:lvl6pPr>
            <a:lvl7pPr indent="-285750" lvl="6" marL="3200400" algn="l">
              <a:lnSpc>
                <a:spcPct val="110000"/>
              </a:lnSpc>
              <a:spcBef>
                <a:spcPts val="0"/>
              </a:spcBef>
              <a:spcAft>
                <a:spcPts val="0"/>
              </a:spcAft>
              <a:buClr>
                <a:srgbClr val="000000"/>
              </a:buClr>
              <a:buSzPts val="900"/>
              <a:buChar char="●"/>
              <a:defRPr/>
            </a:lvl7pPr>
            <a:lvl8pPr indent="-285750" lvl="7" marL="3657600" algn="l">
              <a:lnSpc>
                <a:spcPct val="110000"/>
              </a:lnSpc>
              <a:spcBef>
                <a:spcPts val="0"/>
              </a:spcBef>
              <a:spcAft>
                <a:spcPts val="0"/>
              </a:spcAft>
              <a:buClr>
                <a:srgbClr val="000000"/>
              </a:buClr>
              <a:buSzPts val="900"/>
              <a:buChar char="○"/>
              <a:defRPr/>
            </a:lvl8pPr>
            <a:lvl9pPr indent="-285750" lvl="8" marL="4114800" algn="l">
              <a:lnSpc>
                <a:spcPct val="110000"/>
              </a:lnSpc>
              <a:spcBef>
                <a:spcPts val="0"/>
              </a:spcBef>
              <a:spcAft>
                <a:spcPts val="0"/>
              </a:spcAft>
              <a:buClr>
                <a:srgbClr val="000000"/>
              </a:buClr>
              <a:buSzPts val="900"/>
              <a:buChar char="■"/>
              <a:defRPr/>
            </a:lvl9pPr>
          </a:lstStyle>
          <a:p/>
        </p:txBody>
      </p:sp>
      <p:sp>
        <p:nvSpPr>
          <p:cNvPr id="59" name="Google Shape;59;p14"/>
          <p:cNvSpPr txBox="1"/>
          <p:nvPr>
            <p:ph idx="2" type="body"/>
          </p:nvPr>
        </p:nvSpPr>
        <p:spPr>
          <a:xfrm>
            <a:off x="288129" y="559574"/>
            <a:ext cx="2858400" cy="1288500"/>
          </a:xfrm>
          <a:prstGeom prst="rect">
            <a:avLst/>
          </a:prstGeom>
          <a:noFill/>
          <a:ln>
            <a:noFill/>
          </a:ln>
        </p:spPr>
        <p:txBody>
          <a:bodyPr anchorCtr="0" anchor="t" bIns="45700" lIns="45700" spcFirstLastPara="1" rIns="45700" wrap="square" tIns="45700">
            <a:noAutofit/>
          </a:bodyPr>
          <a:lstStyle>
            <a:lvl1pPr indent="-285750" lvl="0" marL="457200" algn="l">
              <a:lnSpc>
                <a:spcPct val="110000"/>
              </a:lnSpc>
              <a:spcBef>
                <a:spcPts val="0"/>
              </a:spcBef>
              <a:spcAft>
                <a:spcPts val="0"/>
              </a:spcAft>
              <a:buClr>
                <a:srgbClr val="000000"/>
              </a:buClr>
              <a:buSzPts val="900"/>
              <a:buChar char="●"/>
              <a:defRPr/>
            </a:lvl1pPr>
            <a:lvl2pPr indent="-285750" lvl="1" marL="914400" algn="l">
              <a:lnSpc>
                <a:spcPct val="110000"/>
              </a:lnSpc>
              <a:spcBef>
                <a:spcPts val="0"/>
              </a:spcBef>
              <a:spcAft>
                <a:spcPts val="0"/>
              </a:spcAft>
              <a:buClr>
                <a:srgbClr val="000000"/>
              </a:buClr>
              <a:buSzPts val="900"/>
              <a:buChar char="○"/>
              <a:defRPr/>
            </a:lvl2pPr>
            <a:lvl3pPr indent="-285750" lvl="2" marL="1371600" algn="l">
              <a:lnSpc>
                <a:spcPct val="110000"/>
              </a:lnSpc>
              <a:spcBef>
                <a:spcPts val="0"/>
              </a:spcBef>
              <a:spcAft>
                <a:spcPts val="0"/>
              </a:spcAft>
              <a:buClr>
                <a:srgbClr val="000000"/>
              </a:buClr>
              <a:buSzPts val="900"/>
              <a:buChar char="■"/>
              <a:defRPr/>
            </a:lvl3pPr>
            <a:lvl4pPr indent="-285750" lvl="3" marL="1828800" algn="l">
              <a:lnSpc>
                <a:spcPct val="110000"/>
              </a:lnSpc>
              <a:spcBef>
                <a:spcPts val="0"/>
              </a:spcBef>
              <a:spcAft>
                <a:spcPts val="0"/>
              </a:spcAft>
              <a:buClr>
                <a:srgbClr val="000000"/>
              </a:buClr>
              <a:buSzPts val="900"/>
              <a:buChar char="●"/>
              <a:defRPr/>
            </a:lvl4pPr>
            <a:lvl5pPr indent="-285750" lvl="4" marL="2286000" algn="l">
              <a:lnSpc>
                <a:spcPct val="110000"/>
              </a:lnSpc>
              <a:spcBef>
                <a:spcPts val="0"/>
              </a:spcBef>
              <a:spcAft>
                <a:spcPts val="0"/>
              </a:spcAft>
              <a:buClr>
                <a:srgbClr val="000000"/>
              </a:buClr>
              <a:buSzPts val="900"/>
              <a:buChar char="○"/>
              <a:defRPr/>
            </a:lvl5pPr>
            <a:lvl6pPr indent="-285750" lvl="5" marL="2743200" algn="l">
              <a:lnSpc>
                <a:spcPct val="110000"/>
              </a:lnSpc>
              <a:spcBef>
                <a:spcPts val="0"/>
              </a:spcBef>
              <a:spcAft>
                <a:spcPts val="0"/>
              </a:spcAft>
              <a:buClr>
                <a:srgbClr val="000000"/>
              </a:buClr>
              <a:buSzPts val="900"/>
              <a:buChar char="■"/>
              <a:defRPr/>
            </a:lvl6pPr>
            <a:lvl7pPr indent="-285750" lvl="6" marL="3200400" algn="l">
              <a:lnSpc>
                <a:spcPct val="110000"/>
              </a:lnSpc>
              <a:spcBef>
                <a:spcPts val="0"/>
              </a:spcBef>
              <a:spcAft>
                <a:spcPts val="0"/>
              </a:spcAft>
              <a:buClr>
                <a:srgbClr val="000000"/>
              </a:buClr>
              <a:buSzPts val="900"/>
              <a:buChar char="●"/>
              <a:defRPr/>
            </a:lvl7pPr>
            <a:lvl8pPr indent="-285750" lvl="7" marL="3657600" algn="l">
              <a:lnSpc>
                <a:spcPct val="110000"/>
              </a:lnSpc>
              <a:spcBef>
                <a:spcPts val="0"/>
              </a:spcBef>
              <a:spcAft>
                <a:spcPts val="0"/>
              </a:spcAft>
              <a:buClr>
                <a:srgbClr val="000000"/>
              </a:buClr>
              <a:buSzPts val="900"/>
              <a:buChar char="○"/>
              <a:defRPr/>
            </a:lvl8pPr>
            <a:lvl9pPr indent="-285750" lvl="8" marL="4114800" algn="l">
              <a:lnSpc>
                <a:spcPct val="110000"/>
              </a:lnSpc>
              <a:spcBef>
                <a:spcPts val="0"/>
              </a:spcBef>
              <a:spcAft>
                <a:spcPts val="0"/>
              </a:spcAft>
              <a:buClr>
                <a:srgbClr val="000000"/>
              </a:buClr>
              <a:buSzPts val="900"/>
              <a:buChar char="■"/>
              <a:defRPr/>
            </a:lvl9pPr>
          </a:lstStyle>
          <a:p/>
        </p:txBody>
      </p:sp>
      <p:sp>
        <p:nvSpPr>
          <p:cNvPr id="60" name="Google Shape;60;p14"/>
          <p:cNvSpPr txBox="1"/>
          <p:nvPr>
            <p:ph idx="12" type="sldNum"/>
          </p:nvPr>
        </p:nvSpPr>
        <p:spPr>
          <a:xfrm>
            <a:off x="8237185" y="183913"/>
            <a:ext cx="172500" cy="162900"/>
          </a:xfrm>
          <a:prstGeom prst="rect">
            <a:avLst/>
          </a:prstGeom>
          <a:noFill/>
          <a:ln>
            <a:noFill/>
          </a:ln>
        </p:spPr>
        <p:txBody>
          <a:bodyPr anchorCtr="0" anchor="ctr" bIns="45700" lIns="45700" spcFirstLastPara="1" rIns="45700" wrap="square" tIns="45700">
            <a:noAutofit/>
          </a:bodyPr>
          <a:lstStyle>
            <a:lvl1pPr indent="0" lvl="0"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1pPr>
            <a:lvl2pPr indent="0" lvl="1"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2pPr>
            <a:lvl3pPr indent="0" lvl="2"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3pPr>
            <a:lvl4pPr indent="0" lvl="3"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4pPr>
            <a:lvl5pPr indent="0" lvl="4"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5pPr>
            <a:lvl6pPr indent="0" lvl="5"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6pPr>
            <a:lvl7pPr indent="0" lvl="6"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7pPr>
            <a:lvl8pPr indent="0" lvl="7"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8pPr>
            <a:lvl9pPr indent="0" lvl="8" marL="0" marR="0" algn="l">
              <a:lnSpc>
                <a:spcPct val="110000"/>
              </a:lnSpc>
              <a:spcBef>
                <a:spcPts val="0"/>
              </a:spcBef>
              <a:spcAft>
                <a:spcPts val="0"/>
              </a:spcAft>
              <a:buClr>
                <a:srgbClr val="000000"/>
              </a:buClr>
              <a:buSzPts val="500"/>
              <a:buFont typeface="Arial"/>
              <a:buNone/>
              <a:defRPr b="0" i="0" sz="5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Remote Speaker" showMasterSp="0">
  <p:cSld name="Dark - Remote Speaker">
    <p:spTree>
      <p:nvGrpSpPr>
        <p:cNvPr id="6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b="0" l="39999" r="0" t="0"/>
          <a:stretch/>
        </p:blipFill>
        <p:spPr>
          <a:xfrm>
            <a:off x="3657599" y="0"/>
            <a:ext cx="5486401" cy="5143500"/>
          </a:xfrm>
          <a:prstGeom prst="rect">
            <a:avLst/>
          </a:prstGeom>
          <a:noFill/>
          <a:ln>
            <a:noFill/>
          </a:ln>
        </p:spPr>
      </p:pic>
      <p:sp>
        <p:nvSpPr>
          <p:cNvPr id="63" name="Google Shape;63;p15"/>
          <p:cNvSpPr txBox="1"/>
          <p:nvPr>
            <p:ph type="title"/>
          </p:nvPr>
        </p:nvSpPr>
        <p:spPr>
          <a:xfrm>
            <a:off x="4039363" y="1763793"/>
            <a:ext cx="4722875" cy="61722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800"/>
              <a:buNone/>
              <a:defRPr b="1" i="0" sz="1800">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p15"/>
          <p:cNvSpPr txBox="1"/>
          <p:nvPr>
            <p:ph idx="1" type="body"/>
          </p:nvPr>
        </p:nvSpPr>
        <p:spPr>
          <a:xfrm>
            <a:off x="4039362" y="2746617"/>
            <a:ext cx="4722876" cy="849365"/>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SzPts val="1800"/>
              <a:buChar char="●"/>
              <a:defRPr sz="1500"/>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id="65" name="Google Shape;65;p15"/>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66" name="Google Shape;66;p15"/>
          <p:cNvSpPr/>
          <p:nvPr>
            <p:ph idx="2" type="pic"/>
          </p:nvPr>
        </p:nvSpPr>
        <p:spPr>
          <a:xfrm>
            <a:off x="0" y="0"/>
            <a:ext cx="3657600" cy="5143500"/>
          </a:xfrm>
          <a:prstGeom prst="rect">
            <a:avLst/>
          </a:prstGeom>
          <a:noFill/>
          <a:ln>
            <a:noFill/>
          </a:ln>
        </p:spPr>
      </p:sp>
      <p:sp>
        <p:nvSpPr>
          <p:cNvPr id="67" name="Google Shape;67;p1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 name="Google Shape;68;p1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 name="Google Shape;6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5"/>
          <p:cNvPicPr preferRelativeResize="0"/>
          <p:nvPr/>
        </p:nvPicPr>
        <p:blipFill rotWithShape="1">
          <a:blip r:embed="rId4">
            <a:alphaModFix/>
          </a:blip>
          <a:srcRect b="0" l="0" r="0" t="0"/>
          <a:stretch/>
        </p:blipFill>
        <p:spPr>
          <a:xfrm>
            <a:off x="7701534" y="202019"/>
            <a:ext cx="1197968" cy="5349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Data Texture 07 Blank" showMasterSp="0">
  <p:cSld name="Light - Data Texture 07 Blank">
    <p:bg>
      <p:bgPr>
        <a:solidFill>
          <a:schemeClr val="lt1"/>
        </a:solidFill>
      </p:bgPr>
    </p:bg>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3" name="Google Shape;73;p16"/>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74" name="Google Shape;74;p1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 name="Google Shape;75;p1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6" name="Google Shape;7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pic>
        <p:nvPicPr>
          <p:cNvPr id="77" name="Google Shape;77;p16"/>
          <p:cNvPicPr preferRelativeResize="0"/>
          <p:nvPr/>
        </p:nvPicPr>
        <p:blipFill rotWithShape="1">
          <a:blip r:embed="rId4">
            <a:alphaModFix/>
          </a:blip>
          <a:srcRect b="0" l="0" r="0" t="0"/>
          <a:stretch/>
        </p:blipFill>
        <p:spPr>
          <a:xfrm>
            <a:off x="7698578" y="202019"/>
            <a:ext cx="1197968" cy="5349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1 Column">
  <p:cSld name="Light - Title 1 Column">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0" l="0" r="0" t="0"/>
          <a:stretch/>
        </p:blipFill>
        <p:spPr>
          <a:xfrm>
            <a:off x="5029299" y="287532"/>
            <a:ext cx="3810277" cy="1169582"/>
          </a:xfrm>
          <a:prstGeom prst="rect">
            <a:avLst/>
          </a:prstGeom>
          <a:noFill/>
          <a:ln>
            <a:noFill/>
          </a:ln>
        </p:spPr>
      </p:pic>
      <p:sp>
        <p:nvSpPr>
          <p:cNvPr id="22" name="Google Shape;22;p5"/>
          <p:cNvSpPr txBox="1"/>
          <p:nvPr>
            <p:ph idx="1" type="body"/>
          </p:nvPr>
        </p:nvSpPr>
        <p:spPr>
          <a:xfrm>
            <a:off x="578644" y="1200150"/>
            <a:ext cx="8008144" cy="3380994"/>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 name="Google Shape;26;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 name="Google Shape;29;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8" name="Google Shape;3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5" name="Google Shape;45;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7" name="Google Shape;4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hyperlink" Target="https://academy.oracle.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1.png"/><Relationship Id="rId9"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5.png"/><Relationship Id="rId7" Type="http://schemas.openxmlformats.org/officeDocument/2006/relationships/image" Target="../media/image36.png"/><Relationship Id="rId8"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hyperlink" Target="https://learn.oracle.com/ols/learning-path/java-explorer/40805/7972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education.oracle.com/" TargetMode="Externa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jb.gg/academy/java_in_education" TargetMode="Externa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jcp.org/java-in-education" TargetMode="External"/><Relationship Id="rId4" Type="http://schemas.openxmlformats.org/officeDocument/2006/relationships/hyperlink" Target="https://github.com/jcp-org/Java-in-Education/wiki/Java-in-Education---Wiki-Pa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4.png"/><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ctrTitle"/>
          </p:nvPr>
        </p:nvSpPr>
        <p:spPr>
          <a:xfrm>
            <a:off x="311708" y="12285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Java とは何か</a:t>
            </a:r>
            <a:endParaRPr/>
          </a:p>
          <a:p>
            <a:pPr indent="0" lvl="0" marL="0" rtl="0" algn="ctr">
              <a:lnSpc>
                <a:spcPct val="100000"/>
              </a:lnSpc>
              <a:spcBef>
                <a:spcPts val="0"/>
              </a:spcBef>
              <a:spcAft>
                <a:spcPts val="0"/>
              </a:spcAft>
              <a:buSzPts val="5200"/>
              <a:buNone/>
            </a:pPr>
            <a:r>
              <a:rPr lang="en"/>
              <a:t>なぜ学ぶべきか？</a:t>
            </a:r>
            <a:endParaRPr/>
          </a:p>
        </p:txBody>
      </p:sp>
      <p:sp>
        <p:nvSpPr>
          <p:cNvPr id="83" name="Google Shape;83;p17"/>
          <p:cNvSpPr txBox="1"/>
          <p:nvPr>
            <p:ph idx="1" type="subTitle"/>
          </p:nvPr>
        </p:nvSpPr>
        <p:spPr>
          <a:xfrm>
            <a:off x="311700" y="217545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Heather VanCura</a:t>
            </a:r>
            <a:endParaRPr/>
          </a:p>
        </p:txBody>
      </p:sp>
      <p:pic>
        <p:nvPicPr>
          <p:cNvPr id="84" name="Google Shape;84;p17"/>
          <p:cNvPicPr preferRelativeResize="0"/>
          <p:nvPr/>
        </p:nvPicPr>
        <p:blipFill rotWithShape="1">
          <a:blip r:embed="rId3">
            <a:alphaModFix/>
          </a:blip>
          <a:srcRect b="0" l="0" r="0" t="0"/>
          <a:stretch/>
        </p:blipFill>
        <p:spPr>
          <a:xfrm>
            <a:off x="2614275" y="2762700"/>
            <a:ext cx="3815100" cy="2146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Java の学習を始めるには？</a:t>
            </a:r>
            <a:endParaRPr/>
          </a:p>
        </p:txBody>
      </p:sp>
      <p:pic>
        <p:nvPicPr>
          <p:cNvPr id="153" name="Google Shape;153;p26"/>
          <p:cNvPicPr preferRelativeResize="0"/>
          <p:nvPr/>
        </p:nvPicPr>
        <p:blipFill rotWithShape="1">
          <a:blip r:embed="rId3">
            <a:alphaModFix/>
          </a:blip>
          <a:srcRect b="0" l="0" r="0" t="0"/>
          <a:stretch/>
        </p:blipFill>
        <p:spPr>
          <a:xfrm>
            <a:off x="451000" y="1358200"/>
            <a:ext cx="6996097" cy="3053949"/>
          </a:xfrm>
          <a:prstGeom prst="rect">
            <a:avLst/>
          </a:prstGeom>
          <a:noFill/>
          <a:ln>
            <a:noFill/>
          </a:ln>
        </p:spPr>
      </p:pic>
      <p:sp>
        <p:nvSpPr>
          <p:cNvPr id="154" name="Google Shape;154;p26"/>
          <p:cNvSpPr txBox="1"/>
          <p:nvPr/>
        </p:nvSpPr>
        <p:spPr>
          <a:xfrm>
            <a:off x="451000" y="4491425"/>
            <a:ext cx="18708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academy.oracle.com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4323938" y="527089"/>
            <a:ext cx="4722900" cy="617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800"/>
              <a:buNone/>
            </a:pPr>
            <a:r>
              <a:rPr lang="en" sz="2400"/>
              <a:t>学習者を巻き込む</a:t>
            </a:r>
            <a:endParaRPr sz="2400"/>
          </a:p>
        </p:txBody>
      </p:sp>
      <p:sp>
        <p:nvSpPr>
          <p:cNvPr id="161" name="Google Shape;161;p27"/>
          <p:cNvSpPr txBox="1"/>
          <p:nvPr>
            <p:ph idx="1" type="body"/>
          </p:nvPr>
        </p:nvSpPr>
        <p:spPr>
          <a:xfrm>
            <a:off x="4383325" y="1367400"/>
            <a:ext cx="4604100" cy="1848300"/>
          </a:xfrm>
          <a:prstGeom prst="rect">
            <a:avLst/>
          </a:prstGeom>
          <a:noFill/>
          <a:ln>
            <a:noFill/>
          </a:ln>
        </p:spPr>
        <p:txBody>
          <a:bodyPr anchorCtr="0" anchor="t" bIns="0" lIns="0" spcFirstLastPara="1" rIns="0" wrap="square" tIns="0">
            <a:noAutofit/>
          </a:bodyPr>
          <a:lstStyle/>
          <a:p>
            <a:pPr indent="0" lvl="0" marL="114300" rtl="0" algn="l">
              <a:lnSpc>
                <a:spcPct val="115000"/>
              </a:lnSpc>
              <a:spcBef>
                <a:spcPts val="0"/>
              </a:spcBef>
              <a:spcAft>
                <a:spcPts val="0"/>
              </a:spcAft>
              <a:buSzPts val="1800"/>
              <a:buNone/>
            </a:pPr>
            <a:r>
              <a:rPr b="1" lang="en" sz="1800">
                <a:solidFill>
                  <a:schemeClr val="dk1"/>
                </a:solidFill>
              </a:rPr>
              <a:t>Oracle Academy </a:t>
            </a:r>
            <a:r>
              <a:rPr lang="en" sz="1800">
                <a:solidFill>
                  <a:schemeClr val="dk1"/>
                </a:solidFill>
              </a:rPr>
              <a:t>は、教育機関や教職員に対して、学生を引きつけ、鼓舞し、将来のテクノロジー革新者およびリーダーとなるために必要な業界関連のスキルを身につけるためのコンピュータとテクノロジーの教育リソースを提供しています。</a:t>
            </a:r>
            <a:endParaRPr sz="1800">
              <a:solidFill>
                <a:schemeClr val="dk1"/>
              </a:solidFill>
            </a:endParaRPr>
          </a:p>
        </p:txBody>
      </p:sp>
      <p:sp>
        <p:nvSpPr>
          <p:cNvPr id="162" name="Google Shape;162;p2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675">
                <a:solidFill>
                  <a:srgbClr val="8B8580"/>
                </a:solidFill>
                <a:latin typeface="Arial"/>
                <a:ea typeface="Arial"/>
                <a:cs typeface="Arial"/>
                <a:sym typeface="Arial"/>
              </a:rPr>
              <a:t>Copyright © 2021, Oracle and/or its affiliates</a:t>
            </a:r>
            <a:endParaRPr/>
          </a:p>
        </p:txBody>
      </p:sp>
      <p:sp>
        <p:nvSpPr>
          <p:cNvPr id="163" name="Google Shape;16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8B8580"/>
              </a:buClr>
              <a:buSzPts val="675"/>
              <a:buNone/>
            </a:pPr>
            <a:fld id="{00000000-1234-1234-1234-123412341234}" type="slidenum">
              <a:rPr lang="en" sz="675">
                <a:solidFill>
                  <a:srgbClr val="8B8580"/>
                </a:solidFill>
                <a:latin typeface="Arial"/>
                <a:ea typeface="Arial"/>
                <a:cs typeface="Arial"/>
                <a:sym typeface="Arial"/>
              </a:rPr>
              <a:t>‹#›</a:t>
            </a:fld>
            <a:endParaRPr sz="675">
              <a:solidFill>
                <a:srgbClr val="8B8580"/>
              </a:solidFill>
              <a:latin typeface="Arial"/>
              <a:ea typeface="Arial"/>
              <a:cs typeface="Arial"/>
              <a:sym typeface="Arial"/>
            </a:endParaRPr>
          </a:p>
        </p:txBody>
      </p:sp>
      <p:pic>
        <p:nvPicPr>
          <p:cNvPr id="164" name="Google Shape;164;p27"/>
          <p:cNvPicPr preferRelativeResize="0"/>
          <p:nvPr>
            <p:ph idx="2" type="pic"/>
          </p:nvPr>
        </p:nvPicPr>
        <p:blipFill rotWithShape="1">
          <a:blip r:embed="rId3">
            <a:alphaModFix/>
          </a:blip>
          <a:srcRect b="12925" l="14444" r="14443" t="12108"/>
          <a:stretch/>
        </p:blipFill>
        <p:spPr>
          <a:xfrm>
            <a:off x="-1" y="0"/>
            <a:ext cx="4191778" cy="5143500"/>
          </a:xfrm>
          <a:prstGeom prst="rect">
            <a:avLst/>
          </a:prstGeom>
          <a:noFill/>
          <a:ln>
            <a:noFill/>
          </a:ln>
        </p:spPr>
      </p:pic>
      <p:sp>
        <p:nvSpPr>
          <p:cNvPr id="165" name="Google Shape;165;p27"/>
          <p:cNvSpPr txBox="1"/>
          <p:nvPr/>
        </p:nvSpPr>
        <p:spPr>
          <a:xfrm>
            <a:off x="4383313" y="3364797"/>
            <a:ext cx="46041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 sz="1800">
                <a:solidFill>
                  <a:schemeClr val="dk1"/>
                </a:solidFill>
              </a:rPr>
              <a:t>教育機関、教育者、学生に対して、無料で提供しています。</a:t>
            </a:r>
            <a:endParaRPr sz="1800">
              <a:solidFill>
                <a:schemeClr val="dk1"/>
              </a:solidFill>
            </a:endParaRPr>
          </a:p>
        </p:txBody>
      </p:sp>
      <p:sp>
        <p:nvSpPr>
          <p:cNvPr id="166" name="Google Shape;166;p27"/>
          <p:cNvSpPr txBox="1"/>
          <p:nvPr/>
        </p:nvSpPr>
        <p:spPr>
          <a:xfrm>
            <a:off x="4383325" y="4104900"/>
            <a:ext cx="4604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800"/>
              <a:t>Oracleの慈善教育プログラムは、学生がキャリアに備えるのを支援します</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idx="11" type="ftr"/>
          </p:nvPr>
        </p:nvSpPr>
        <p:spPr>
          <a:xfrm>
            <a:off x="0" y="0"/>
            <a:ext cx="5682900" cy="260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Copyright © 2024 Oracle and/or its affiliates</a:t>
            </a:r>
            <a:endParaRPr/>
          </a:p>
        </p:txBody>
      </p:sp>
      <p:sp>
        <p:nvSpPr>
          <p:cNvPr id="172" name="Google Shape;17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73" name="Google Shape;173;p28"/>
          <p:cNvSpPr txBox="1"/>
          <p:nvPr/>
        </p:nvSpPr>
        <p:spPr>
          <a:xfrm>
            <a:off x="653193" y="323451"/>
            <a:ext cx="6559061" cy="449633"/>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1000"/>
              </a:spcBef>
              <a:spcAft>
                <a:spcPts val="0"/>
              </a:spcAft>
              <a:buClr>
                <a:srgbClr val="000000"/>
              </a:buClr>
              <a:buSzPts val="2100"/>
              <a:buFont typeface="Arial"/>
              <a:buNone/>
            </a:pPr>
            <a:r>
              <a:rPr lang="en" sz="2400"/>
              <a:t>無料で利用できるコースと学習教材</a:t>
            </a:r>
            <a:endParaRPr b="0" i="0" sz="2400" u="none" cap="none" strike="noStrike">
              <a:latin typeface="Arial"/>
              <a:ea typeface="Arial"/>
              <a:cs typeface="Arial"/>
              <a:sym typeface="Arial"/>
            </a:endParaRPr>
          </a:p>
        </p:txBody>
      </p:sp>
      <p:sp>
        <p:nvSpPr>
          <p:cNvPr id="174" name="Google Shape;174;p28"/>
          <p:cNvSpPr txBox="1"/>
          <p:nvPr/>
        </p:nvSpPr>
        <p:spPr>
          <a:xfrm>
            <a:off x="653192" y="836531"/>
            <a:ext cx="6559061" cy="449633"/>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2100"/>
              <a:buFont typeface="Arial"/>
              <a:buNone/>
            </a:pPr>
            <a:r>
              <a:rPr lang="en" sz="2400"/>
              <a:t>Javaの学習ルート</a:t>
            </a:r>
            <a:endParaRPr b="0" i="0" sz="2400" u="none" cap="none" strike="noStrike">
              <a:latin typeface="Arial"/>
              <a:ea typeface="Arial"/>
              <a:cs typeface="Arial"/>
              <a:sym typeface="Arial"/>
            </a:endParaRPr>
          </a:p>
        </p:txBody>
      </p:sp>
      <p:pic>
        <p:nvPicPr>
          <p:cNvPr id="175" name="Google Shape;175;p28"/>
          <p:cNvPicPr preferRelativeResize="0"/>
          <p:nvPr/>
        </p:nvPicPr>
        <p:blipFill rotWithShape="1">
          <a:blip r:embed="rId3">
            <a:alphaModFix/>
          </a:blip>
          <a:srcRect b="0" l="0" r="0" t="0"/>
          <a:stretch/>
        </p:blipFill>
        <p:spPr>
          <a:xfrm>
            <a:off x="2322398" y="1274055"/>
            <a:ext cx="5798630" cy="37827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"Workshop in a Box"</a:t>
            </a:r>
            <a:endParaRPr/>
          </a:p>
        </p:txBody>
      </p:sp>
      <p:sp>
        <p:nvSpPr>
          <p:cNvPr id="181" name="Google Shape;181;p29"/>
          <p:cNvSpPr txBox="1"/>
          <p:nvPr/>
        </p:nvSpPr>
        <p:spPr>
          <a:xfrm>
            <a:off x="639158" y="4509475"/>
            <a:ext cx="7304100" cy="37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https://academy.oracle.com/en/training-workshops.html</a:t>
            </a:r>
            <a:endParaRPr b="0" i="0" sz="1400" u="none" cap="none" strike="noStrike">
              <a:solidFill>
                <a:srgbClr val="000000"/>
              </a:solidFill>
              <a:latin typeface="Arial"/>
              <a:ea typeface="Arial"/>
              <a:cs typeface="Arial"/>
              <a:sym typeface="Arial"/>
            </a:endParaRPr>
          </a:p>
        </p:txBody>
      </p:sp>
      <p:pic>
        <p:nvPicPr>
          <p:cNvPr id="182" name="Google Shape;182;p29"/>
          <p:cNvPicPr preferRelativeResize="0"/>
          <p:nvPr/>
        </p:nvPicPr>
        <p:blipFill rotWithShape="1">
          <a:blip r:embed="rId3">
            <a:alphaModFix/>
          </a:blip>
          <a:srcRect b="0" l="0" r="0" t="0"/>
          <a:stretch/>
        </p:blipFill>
        <p:spPr>
          <a:xfrm>
            <a:off x="7584400" y="593952"/>
            <a:ext cx="717717" cy="378001"/>
          </a:xfrm>
          <a:prstGeom prst="rect">
            <a:avLst/>
          </a:prstGeom>
          <a:noFill/>
          <a:ln cap="flat" cmpd="sng" w="9525">
            <a:solidFill>
              <a:schemeClr val="dk2"/>
            </a:solidFill>
            <a:prstDash val="solid"/>
            <a:round/>
            <a:headEnd len="sm" w="sm" type="none"/>
            <a:tailEnd len="sm" w="sm" type="none"/>
          </a:ln>
        </p:spPr>
      </p:pic>
      <p:pic>
        <p:nvPicPr>
          <p:cNvPr id="183" name="Google Shape;183;p29"/>
          <p:cNvPicPr preferRelativeResize="0"/>
          <p:nvPr/>
        </p:nvPicPr>
        <p:blipFill rotWithShape="1">
          <a:blip r:embed="rId4">
            <a:alphaModFix/>
          </a:blip>
          <a:srcRect b="0" l="0" r="0" t="0"/>
          <a:stretch/>
        </p:blipFill>
        <p:spPr>
          <a:xfrm>
            <a:off x="7584400" y="1035915"/>
            <a:ext cx="717725" cy="478478"/>
          </a:xfrm>
          <a:prstGeom prst="rect">
            <a:avLst/>
          </a:prstGeom>
          <a:noFill/>
          <a:ln cap="flat" cmpd="sng" w="9525">
            <a:solidFill>
              <a:schemeClr val="dk2"/>
            </a:solidFill>
            <a:prstDash val="solid"/>
            <a:round/>
            <a:headEnd len="sm" w="sm" type="none"/>
            <a:tailEnd len="sm" w="sm" type="none"/>
          </a:ln>
        </p:spPr>
      </p:pic>
      <p:pic>
        <p:nvPicPr>
          <p:cNvPr id="184" name="Google Shape;184;p29"/>
          <p:cNvPicPr preferRelativeResize="0"/>
          <p:nvPr/>
        </p:nvPicPr>
        <p:blipFill rotWithShape="1">
          <a:blip r:embed="rId5">
            <a:alphaModFix/>
          </a:blip>
          <a:srcRect b="0" l="0" r="0" t="0"/>
          <a:stretch/>
        </p:blipFill>
        <p:spPr>
          <a:xfrm>
            <a:off x="7584400" y="1578357"/>
            <a:ext cx="717725" cy="478478"/>
          </a:xfrm>
          <a:prstGeom prst="rect">
            <a:avLst/>
          </a:prstGeom>
          <a:noFill/>
          <a:ln cap="flat" cmpd="sng" w="9525">
            <a:solidFill>
              <a:schemeClr val="dk2"/>
            </a:solidFill>
            <a:prstDash val="solid"/>
            <a:round/>
            <a:headEnd len="sm" w="sm" type="none"/>
            <a:tailEnd len="sm" w="sm" type="none"/>
          </a:ln>
        </p:spPr>
      </p:pic>
      <p:pic>
        <p:nvPicPr>
          <p:cNvPr id="185" name="Google Shape;185;p29"/>
          <p:cNvPicPr preferRelativeResize="0"/>
          <p:nvPr/>
        </p:nvPicPr>
        <p:blipFill rotWithShape="1">
          <a:blip r:embed="rId6">
            <a:alphaModFix/>
          </a:blip>
          <a:srcRect b="0" l="0" r="0" t="0"/>
          <a:stretch/>
        </p:blipFill>
        <p:spPr>
          <a:xfrm>
            <a:off x="7584400" y="2120797"/>
            <a:ext cx="717725" cy="478494"/>
          </a:xfrm>
          <a:prstGeom prst="rect">
            <a:avLst/>
          </a:prstGeom>
          <a:noFill/>
          <a:ln cap="flat" cmpd="sng" w="9525">
            <a:solidFill>
              <a:schemeClr val="dk2"/>
            </a:solidFill>
            <a:prstDash val="solid"/>
            <a:round/>
            <a:headEnd len="sm" w="sm" type="none"/>
            <a:tailEnd len="sm" w="sm" type="none"/>
          </a:ln>
        </p:spPr>
      </p:pic>
      <p:pic>
        <p:nvPicPr>
          <p:cNvPr id="186" name="Google Shape;186;p29"/>
          <p:cNvPicPr preferRelativeResize="0"/>
          <p:nvPr/>
        </p:nvPicPr>
        <p:blipFill rotWithShape="1">
          <a:blip r:embed="rId7">
            <a:alphaModFix/>
          </a:blip>
          <a:srcRect b="0" l="0" r="0" t="0"/>
          <a:stretch/>
        </p:blipFill>
        <p:spPr>
          <a:xfrm>
            <a:off x="7584400" y="2663254"/>
            <a:ext cx="717725" cy="478477"/>
          </a:xfrm>
          <a:prstGeom prst="rect">
            <a:avLst/>
          </a:prstGeom>
          <a:noFill/>
          <a:ln cap="flat" cmpd="sng" w="9525">
            <a:solidFill>
              <a:schemeClr val="dk2"/>
            </a:solidFill>
            <a:prstDash val="solid"/>
            <a:round/>
            <a:headEnd len="sm" w="sm" type="none"/>
            <a:tailEnd len="sm" w="sm" type="none"/>
          </a:ln>
        </p:spPr>
      </p:pic>
      <p:pic>
        <p:nvPicPr>
          <p:cNvPr id="187" name="Google Shape;187;p29"/>
          <p:cNvPicPr preferRelativeResize="0"/>
          <p:nvPr/>
        </p:nvPicPr>
        <p:blipFill rotWithShape="1">
          <a:blip r:embed="rId8">
            <a:alphaModFix/>
          </a:blip>
          <a:srcRect b="0" l="0" r="0" t="0"/>
          <a:stretch/>
        </p:blipFill>
        <p:spPr>
          <a:xfrm>
            <a:off x="7584400" y="3205695"/>
            <a:ext cx="717725" cy="502407"/>
          </a:xfrm>
          <a:prstGeom prst="rect">
            <a:avLst/>
          </a:prstGeom>
          <a:noFill/>
          <a:ln cap="flat" cmpd="sng" w="9525">
            <a:solidFill>
              <a:schemeClr val="dk2"/>
            </a:solidFill>
            <a:prstDash val="solid"/>
            <a:round/>
            <a:headEnd len="sm" w="sm" type="none"/>
            <a:tailEnd len="sm" w="sm" type="none"/>
          </a:ln>
        </p:spPr>
      </p:pic>
      <p:pic>
        <p:nvPicPr>
          <p:cNvPr id="188" name="Google Shape;188;p29"/>
          <p:cNvPicPr preferRelativeResize="0"/>
          <p:nvPr/>
        </p:nvPicPr>
        <p:blipFill rotWithShape="1">
          <a:blip r:embed="rId9">
            <a:alphaModFix/>
          </a:blip>
          <a:srcRect b="0" l="0" r="0" t="0"/>
          <a:stretch/>
        </p:blipFill>
        <p:spPr>
          <a:xfrm flipH="1">
            <a:off x="7584401" y="3772065"/>
            <a:ext cx="717724" cy="478197"/>
          </a:xfrm>
          <a:prstGeom prst="rect">
            <a:avLst/>
          </a:prstGeom>
          <a:noFill/>
          <a:ln cap="flat" cmpd="sng" w="9525">
            <a:solidFill>
              <a:schemeClr val="dk2"/>
            </a:solidFill>
            <a:prstDash val="solid"/>
            <a:round/>
            <a:headEnd len="sm" w="sm" type="none"/>
            <a:tailEnd len="sm" w="sm" type="none"/>
          </a:ln>
        </p:spPr>
      </p:pic>
      <p:pic>
        <p:nvPicPr>
          <p:cNvPr id="189" name="Google Shape;189;p29"/>
          <p:cNvPicPr preferRelativeResize="0"/>
          <p:nvPr/>
        </p:nvPicPr>
        <p:blipFill rotWithShape="1">
          <a:blip r:embed="rId10">
            <a:alphaModFix/>
          </a:blip>
          <a:srcRect b="0" l="0" r="0" t="0"/>
          <a:stretch/>
        </p:blipFill>
        <p:spPr>
          <a:xfrm>
            <a:off x="7584400" y="4314225"/>
            <a:ext cx="717725" cy="358862"/>
          </a:xfrm>
          <a:prstGeom prst="rect">
            <a:avLst/>
          </a:prstGeom>
          <a:noFill/>
          <a:ln cap="flat" cmpd="sng" w="9525">
            <a:solidFill>
              <a:schemeClr val="dk2"/>
            </a:solidFill>
            <a:prstDash val="solid"/>
            <a:round/>
            <a:headEnd len="sm" w="sm" type="none"/>
            <a:tailEnd len="sm" w="sm" type="none"/>
          </a:ln>
        </p:spPr>
      </p:pic>
      <p:pic>
        <p:nvPicPr>
          <p:cNvPr id="190" name="Google Shape;190;p29"/>
          <p:cNvPicPr preferRelativeResize="0"/>
          <p:nvPr/>
        </p:nvPicPr>
        <p:blipFill rotWithShape="1">
          <a:blip r:embed="rId11">
            <a:alphaModFix/>
          </a:blip>
          <a:srcRect b="0" l="0" r="0" t="0"/>
          <a:stretch/>
        </p:blipFill>
        <p:spPr>
          <a:xfrm>
            <a:off x="311700" y="1573837"/>
            <a:ext cx="7071021" cy="17349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Oracle University の Java Explorer（無料の研修）</a:t>
            </a:r>
            <a:endParaRPr/>
          </a:p>
        </p:txBody>
      </p:sp>
      <p:pic>
        <p:nvPicPr>
          <p:cNvPr id="196" name="Google Shape;196;p30"/>
          <p:cNvPicPr preferRelativeResize="0"/>
          <p:nvPr/>
        </p:nvPicPr>
        <p:blipFill rotWithShape="1">
          <a:blip r:embed="rId3">
            <a:alphaModFix/>
          </a:blip>
          <a:srcRect b="0" l="0" r="0" t="0"/>
          <a:stretch/>
        </p:blipFill>
        <p:spPr>
          <a:xfrm>
            <a:off x="451025" y="1060425"/>
            <a:ext cx="5216576" cy="3410051"/>
          </a:xfrm>
          <a:prstGeom prst="rect">
            <a:avLst/>
          </a:prstGeom>
          <a:noFill/>
          <a:ln>
            <a:noFill/>
          </a:ln>
        </p:spPr>
      </p:pic>
      <p:sp>
        <p:nvSpPr>
          <p:cNvPr id="197" name="Google Shape;197;p30"/>
          <p:cNvSpPr txBox="1"/>
          <p:nvPr/>
        </p:nvSpPr>
        <p:spPr>
          <a:xfrm>
            <a:off x="451000" y="4491425"/>
            <a:ext cx="83814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100" u="sng" cap="none" strike="noStrike">
                <a:solidFill>
                  <a:schemeClr val="hlink"/>
                </a:solidFill>
                <a:latin typeface="Arial"/>
                <a:ea typeface="Arial"/>
                <a:cs typeface="Arial"/>
                <a:sym typeface="Arial"/>
                <a:hlinkClick r:id="rId4"/>
              </a:rPr>
              <a:t>learn.oracle.com/ols/learning-path/java-explorer/40805/79726</a:t>
            </a:r>
            <a:endParaRPr b="0" i="0" sz="21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Java の研修と認定資格</a:t>
            </a:r>
            <a:endParaRPr/>
          </a:p>
        </p:txBody>
      </p:sp>
      <p:sp>
        <p:nvSpPr>
          <p:cNvPr id="203" name="Google Shape;203;p31"/>
          <p:cNvSpPr txBox="1"/>
          <p:nvPr/>
        </p:nvSpPr>
        <p:spPr>
          <a:xfrm>
            <a:off x="451000" y="4734000"/>
            <a:ext cx="20781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3"/>
              </a:rPr>
              <a:t>education.oracle.com</a:t>
            </a:r>
            <a:endParaRPr b="0" i="0" sz="1400" u="none" cap="none" strike="noStrike">
              <a:solidFill>
                <a:srgbClr val="000000"/>
              </a:solidFill>
              <a:latin typeface="Arial"/>
              <a:ea typeface="Arial"/>
              <a:cs typeface="Arial"/>
              <a:sym typeface="Arial"/>
            </a:endParaRPr>
          </a:p>
        </p:txBody>
      </p:sp>
      <p:pic>
        <p:nvPicPr>
          <p:cNvPr id="204" name="Google Shape;204;p31"/>
          <p:cNvPicPr preferRelativeResize="0"/>
          <p:nvPr/>
        </p:nvPicPr>
        <p:blipFill rotWithShape="1">
          <a:blip r:embed="rId4">
            <a:alphaModFix/>
          </a:blip>
          <a:srcRect b="0" l="0" r="0" t="0"/>
          <a:stretch/>
        </p:blipFill>
        <p:spPr>
          <a:xfrm>
            <a:off x="845820" y="1193813"/>
            <a:ext cx="6606540" cy="3364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11" name="Google Shape;211;p32"/>
          <p:cNvPicPr preferRelativeResize="0"/>
          <p:nvPr/>
        </p:nvPicPr>
        <p:blipFill rotWithShape="1">
          <a:blip r:embed="rId3">
            <a:alphaModFix/>
          </a:blip>
          <a:srcRect b="0" l="0" r="0" t="0"/>
          <a:stretch/>
        </p:blipFill>
        <p:spPr>
          <a:xfrm>
            <a:off x="1002610" y="346627"/>
            <a:ext cx="6448961" cy="45322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234175" y="244670"/>
            <a:ext cx="8910000" cy="70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200"/>
              <a:t>アプリケーションを作りながら Java を学ぶ</a:t>
            </a:r>
            <a:endParaRPr sz="3200"/>
          </a:p>
        </p:txBody>
      </p:sp>
      <p:sp>
        <p:nvSpPr>
          <p:cNvPr id="217" name="Google Shape;217;p33"/>
          <p:cNvSpPr txBox="1"/>
          <p:nvPr>
            <p:ph idx="1" type="body"/>
          </p:nvPr>
        </p:nvSpPr>
        <p:spPr>
          <a:xfrm>
            <a:off x="4965775" y="1306985"/>
            <a:ext cx="4044000" cy="28335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700"/>
              </a:spcBef>
              <a:spcAft>
                <a:spcPts val="0"/>
              </a:spcAft>
              <a:buClr>
                <a:srgbClr val="000000"/>
              </a:buClr>
              <a:buSzPts val="1200"/>
              <a:buChar char="●"/>
            </a:pPr>
            <a:r>
              <a:rPr lang="en" sz="1200">
                <a:solidFill>
                  <a:srgbClr val="000000"/>
                </a:solidFill>
              </a:rPr>
              <a:t>プロジェクトベースの学習：</a:t>
            </a:r>
            <a:br>
              <a:rPr lang="en" sz="1200">
                <a:solidFill>
                  <a:srgbClr val="000000"/>
                </a:solidFill>
              </a:rPr>
            </a:br>
            <a:r>
              <a:rPr lang="en" sz="1200">
                <a:solidFill>
                  <a:srgbClr val="000000"/>
                </a:solidFill>
              </a:rPr>
              <a:t>動作するアプリケーションを作りながら Java を学ぶ</a:t>
            </a:r>
            <a:endParaRPr sz="1200">
              <a:solidFill>
                <a:srgbClr val="000000"/>
              </a:solidFill>
            </a:endParaRPr>
          </a:p>
          <a:p>
            <a:pPr indent="-292100" lvl="0" marL="457200" rtl="0" algn="l">
              <a:lnSpc>
                <a:spcPct val="100000"/>
              </a:lnSpc>
              <a:spcBef>
                <a:spcPts val="700"/>
              </a:spcBef>
              <a:spcAft>
                <a:spcPts val="0"/>
              </a:spcAft>
              <a:buClr>
                <a:srgbClr val="000000"/>
              </a:buClr>
              <a:buSzPts val="1200"/>
              <a:buChar char="●"/>
            </a:pPr>
            <a:r>
              <a:rPr lang="en" sz="1200">
                <a:solidFill>
                  <a:srgbClr val="000000"/>
                </a:solidFill>
              </a:rPr>
              <a:t>Java の個別のトピックとそれらの関係を示した知識マップ</a:t>
            </a:r>
            <a:endParaRPr sz="1200">
              <a:solidFill>
                <a:srgbClr val="000000"/>
              </a:solidFill>
            </a:endParaRPr>
          </a:p>
          <a:p>
            <a:pPr indent="-292100" lvl="0" marL="457200" rtl="0" algn="l">
              <a:lnSpc>
                <a:spcPct val="100000"/>
              </a:lnSpc>
              <a:spcBef>
                <a:spcPts val="700"/>
              </a:spcBef>
              <a:spcAft>
                <a:spcPts val="0"/>
              </a:spcAft>
              <a:buClr>
                <a:srgbClr val="000000"/>
              </a:buClr>
              <a:buSzPts val="1200"/>
              <a:buChar char="●"/>
            </a:pPr>
            <a:r>
              <a:rPr lang="en" sz="1200">
                <a:solidFill>
                  <a:srgbClr val="000000"/>
                </a:solidFill>
              </a:rPr>
              <a:t>自分だけの学習計画</a:t>
            </a:r>
            <a:endParaRPr sz="1200">
              <a:solidFill>
                <a:srgbClr val="000000"/>
              </a:solidFill>
            </a:endParaRPr>
          </a:p>
          <a:p>
            <a:pPr indent="-292100" lvl="0" marL="457200" rtl="0" algn="l">
              <a:lnSpc>
                <a:spcPct val="100000"/>
              </a:lnSpc>
              <a:spcBef>
                <a:spcPts val="700"/>
              </a:spcBef>
              <a:spcAft>
                <a:spcPts val="0"/>
              </a:spcAft>
              <a:buClr>
                <a:srgbClr val="000000"/>
              </a:buClr>
              <a:buSzPts val="1200"/>
              <a:buChar char="●"/>
            </a:pPr>
            <a:r>
              <a:rPr lang="en" sz="1200">
                <a:solidFill>
                  <a:srgbClr val="000000"/>
                </a:solidFill>
              </a:rPr>
              <a:t>文章によるチュートリアルと対話型のクイズ</a:t>
            </a:r>
            <a:endParaRPr sz="1200">
              <a:solidFill>
                <a:srgbClr val="000000"/>
              </a:solidFill>
            </a:endParaRPr>
          </a:p>
          <a:p>
            <a:pPr indent="-292100" lvl="0" marL="457200" rtl="0" algn="l">
              <a:lnSpc>
                <a:spcPct val="100000"/>
              </a:lnSpc>
              <a:spcBef>
                <a:spcPts val="700"/>
              </a:spcBef>
              <a:spcAft>
                <a:spcPts val="0"/>
              </a:spcAft>
              <a:buClr>
                <a:srgbClr val="000000"/>
              </a:buClr>
              <a:buSzPts val="1200"/>
              <a:buChar char="●"/>
            </a:pPr>
            <a:r>
              <a:rPr lang="en" sz="1200">
                <a:solidFill>
                  <a:srgbClr val="000000"/>
                </a:solidFill>
              </a:rPr>
              <a:t>JetBrains のプロフェッショナル IDE との連携</a:t>
            </a:r>
            <a:endParaRPr sz="1200">
              <a:solidFill>
                <a:srgbClr val="000000"/>
              </a:solidFill>
            </a:endParaRPr>
          </a:p>
          <a:p>
            <a:pPr indent="-292100" lvl="0" marL="457200" rtl="0" algn="l">
              <a:lnSpc>
                <a:spcPct val="100000"/>
              </a:lnSpc>
              <a:spcBef>
                <a:spcPts val="700"/>
              </a:spcBef>
              <a:spcAft>
                <a:spcPts val="0"/>
              </a:spcAft>
              <a:buClr>
                <a:srgbClr val="000000"/>
              </a:buClr>
              <a:buSzPts val="1200"/>
              <a:buChar char="●"/>
            </a:pPr>
            <a:r>
              <a:rPr lang="en" sz="1200">
                <a:solidFill>
                  <a:srgbClr val="000000"/>
                </a:solidFill>
              </a:rPr>
              <a:t>27万人以上の学習者が参加するコミュニティ</a:t>
            </a:r>
            <a:endParaRPr sz="1200">
              <a:solidFill>
                <a:srgbClr val="000000"/>
              </a:solidFill>
            </a:endParaRPr>
          </a:p>
          <a:p>
            <a:pPr indent="-292100" lvl="0" marL="457200" rtl="0" algn="l">
              <a:lnSpc>
                <a:spcPct val="100000"/>
              </a:lnSpc>
              <a:spcBef>
                <a:spcPts val="700"/>
              </a:spcBef>
              <a:spcAft>
                <a:spcPts val="0"/>
              </a:spcAft>
              <a:buClr>
                <a:srgbClr val="000000"/>
              </a:buClr>
              <a:buSzPts val="1200"/>
              <a:buChar char="●"/>
            </a:pPr>
            <a:r>
              <a:rPr lang="en" sz="1200">
                <a:solidFill>
                  <a:srgbClr val="000000"/>
                </a:solidFill>
              </a:rPr>
              <a:t>学習後に、GitHub に公開して自分のポートフォリオを作ることができます</a:t>
            </a:r>
            <a:endParaRPr sz="1200">
              <a:solidFill>
                <a:srgbClr val="000000"/>
              </a:solidFill>
            </a:endParaRPr>
          </a:p>
        </p:txBody>
      </p:sp>
      <p:sp>
        <p:nvSpPr>
          <p:cNvPr id="218" name="Google Shape;218;p33"/>
          <p:cNvSpPr txBox="1"/>
          <p:nvPr>
            <p:ph idx="1" type="body"/>
          </p:nvPr>
        </p:nvSpPr>
        <p:spPr>
          <a:xfrm>
            <a:off x="270700" y="4343783"/>
            <a:ext cx="8975100" cy="487200"/>
          </a:xfrm>
          <a:prstGeom prst="rect">
            <a:avLst/>
          </a:prstGeom>
          <a:noFill/>
          <a:ln>
            <a:noFill/>
          </a:ln>
        </p:spPr>
        <p:txBody>
          <a:bodyPr anchorCtr="0" anchor="ctr" bIns="45700" lIns="45700" spcFirstLastPara="1" rIns="45700" wrap="square" tIns="45700">
            <a:noAutofit/>
          </a:bodyPr>
          <a:lstStyle/>
          <a:p>
            <a:pPr indent="0" lvl="0" marL="0" rtl="0" algn="l">
              <a:lnSpc>
                <a:spcPct val="80000"/>
              </a:lnSpc>
              <a:spcBef>
                <a:spcPts val="0"/>
              </a:spcBef>
              <a:spcAft>
                <a:spcPts val="0"/>
              </a:spcAft>
              <a:buClr>
                <a:srgbClr val="FFFFFF"/>
              </a:buClr>
              <a:buSzPts val="2300"/>
              <a:buFont typeface="Arial"/>
              <a:buNone/>
            </a:pPr>
            <a:r>
              <a:rPr lang="en" sz="1700">
                <a:solidFill>
                  <a:srgbClr val="000000"/>
                </a:solidFill>
              </a:rPr>
              <a:t>JetBrains Academy での 3 ヶ月間の無料トライアル </a:t>
            </a:r>
            <a:r>
              <a:rPr lang="en" sz="1700">
                <a:solidFill>
                  <a:srgbClr val="000000"/>
                </a:solidFill>
              </a:rPr>
              <a:t>: </a:t>
            </a:r>
            <a:r>
              <a:rPr lang="en" sz="1700">
                <a:solidFill>
                  <a:schemeClr val="hlink"/>
                </a:solidFill>
                <a:uFill>
                  <a:noFill/>
                </a:uFill>
                <a:hlinkClick r:id="rId3"/>
              </a:rPr>
              <a:t>jb.gg/academy/java_in_education</a:t>
            </a:r>
            <a:endParaRPr sz="1700">
              <a:solidFill>
                <a:srgbClr val="0097A7"/>
              </a:solidFill>
            </a:endParaRPr>
          </a:p>
          <a:p>
            <a:pPr indent="0" lvl="0" marL="0" rtl="0" algn="ctr">
              <a:lnSpc>
                <a:spcPct val="80000"/>
              </a:lnSpc>
              <a:spcBef>
                <a:spcPts val="0"/>
              </a:spcBef>
              <a:spcAft>
                <a:spcPts val="0"/>
              </a:spcAft>
              <a:buClr>
                <a:srgbClr val="FFFFFF"/>
              </a:buClr>
              <a:buSzPts val="2300"/>
              <a:buFont typeface="Arial"/>
              <a:buNone/>
            </a:pPr>
            <a:r>
              <a:t/>
            </a:r>
            <a:endParaRPr sz="500">
              <a:solidFill>
                <a:srgbClr val="000000"/>
              </a:solidFill>
            </a:endParaRPr>
          </a:p>
        </p:txBody>
      </p:sp>
      <p:pic>
        <p:nvPicPr>
          <p:cNvPr id="219" name="Google Shape;219;p33"/>
          <p:cNvPicPr preferRelativeResize="0"/>
          <p:nvPr/>
        </p:nvPicPr>
        <p:blipFill rotWithShape="1">
          <a:blip r:embed="rId4">
            <a:alphaModFix/>
          </a:blip>
          <a:srcRect b="0" l="0" r="0" t="0"/>
          <a:stretch/>
        </p:blipFill>
        <p:spPr>
          <a:xfrm>
            <a:off x="354831" y="1259733"/>
            <a:ext cx="4439834" cy="27727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25" name="Google Shape;225;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26" name="Google Shape;226;p34"/>
          <p:cNvPicPr preferRelativeResize="0"/>
          <p:nvPr/>
        </p:nvPicPr>
        <p:blipFill rotWithShape="1">
          <a:blip r:embed="rId3">
            <a:alphaModFix/>
          </a:blip>
          <a:srcRect b="0" l="0" r="0" t="0"/>
          <a:stretch/>
        </p:blipFill>
        <p:spPr>
          <a:xfrm>
            <a:off x="4763" y="0"/>
            <a:ext cx="9134475"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次のステップ</a:t>
            </a:r>
            <a:endParaRPr/>
          </a:p>
        </p:txBody>
      </p:sp>
      <p:sp>
        <p:nvSpPr>
          <p:cNvPr id="232" name="Google Shape;232;p35"/>
          <p:cNvSpPr/>
          <p:nvPr/>
        </p:nvSpPr>
        <p:spPr>
          <a:xfrm>
            <a:off x="475350" y="1544775"/>
            <a:ext cx="3967200" cy="3431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1150" lvl="0" marL="457200" marR="0" rtl="0" algn="l">
              <a:lnSpc>
                <a:spcPct val="115000"/>
              </a:lnSpc>
              <a:spcBef>
                <a:spcPts val="1200"/>
              </a:spcBef>
              <a:spcAft>
                <a:spcPts val="0"/>
              </a:spcAft>
              <a:buClr>
                <a:schemeClr val="dk1"/>
              </a:buClr>
              <a:buSzPts val="1300"/>
              <a:buFont typeface="Arial"/>
              <a:buAutoNum type="arabicPeriod"/>
            </a:pPr>
            <a:r>
              <a:rPr lang="en" sz="1300">
                <a:solidFill>
                  <a:schemeClr val="dk1"/>
                </a:solidFill>
              </a:rPr>
              <a:t>Oracle Academyの教育機関メンバーとして登録すると、Java の学習教材にアクセスすることができます。この教材にはワークショプ・パッケージや教室で学生に教えるために活用できるカリキュラムが含まれています</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AutoNum type="arabicPeriod"/>
            </a:pPr>
            <a:r>
              <a:rPr lang="en" sz="1300">
                <a:solidFill>
                  <a:schemeClr val="dk1"/>
                </a:solidFill>
              </a:rPr>
              <a:t>教育機関で働いている場合は、自分の機関がすでにメンバーであるか確認してください</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AutoNum type="arabicPeriod"/>
            </a:pPr>
            <a:r>
              <a:rPr lang="en" sz="1300">
                <a:solidFill>
                  <a:schemeClr val="dk1"/>
                </a:solidFill>
              </a:rPr>
              <a:t>JUG リーダーの皆様：詳細は Oracle Academy のウェブサイトをご覧いただくか、Oracle Academy チームにお問い合わせください。また、個人として登録し、ワークショップ・パッケージを使って教えることができます。</a:t>
            </a:r>
            <a:r>
              <a:rPr b="0" i="0" lang="en" sz="1300" u="none" cap="none" strike="noStrike">
                <a:solidFill>
                  <a:schemeClr val="dk1"/>
                </a:solidFill>
                <a:latin typeface="Arial"/>
                <a:ea typeface="Arial"/>
                <a:cs typeface="Arial"/>
                <a:sym typeface="Arial"/>
              </a:rPr>
              <a:t> </a:t>
            </a:r>
            <a:endParaRPr b="0" i="0" sz="1300" u="none" cap="none" strike="noStrike">
              <a:solidFill>
                <a:srgbClr val="000000"/>
              </a:solidFill>
              <a:latin typeface="Arial"/>
              <a:ea typeface="Arial"/>
              <a:cs typeface="Arial"/>
              <a:sym typeface="Arial"/>
            </a:endParaRPr>
          </a:p>
        </p:txBody>
      </p:sp>
      <p:sp>
        <p:nvSpPr>
          <p:cNvPr id="233" name="Google Shape;233;p35"/>
          <p:cNvSpPr/>
          <p:nvPr/>
        </p:nvSpPr>
        <p:spPr>
          <a:xfrm>
            <a:off x="4652800" y="1544775"/>
            <a:ext cx="3967200" cy="3431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rgbClr val="000000"/>
              </a:buClr>
              <a:buSzPts val="1300"/>
              <a:buFont typeface="Arial"/>
              <a:buAutoNum type="arabicPeriod"/>
            </a:pPr>
            <a:r>
              <a:rPr lang="en" sz="1300"/>
              <a:t>無料の Oracle University Java Explorer コースを受講しましょう</a:t>
            </a:r>
            <a:endParaRPr sz="1300"/>
          </a:p>
          <a:p>
            <a:pPr indent="-311150" lvl="0" marL="457200" marR="0" rtl="0" algn="l">
              <a:lnSpc>
                <a:spcPct val="100000"/>
              </a:lnSpc>
              <a:spcBef>
                <a:spcPts val="0"/>
              </a:spcBef>
              <a:spcAft>
                <a:spcPts val="0"/>
              </a:spcAft>
              <a:buClr>
                <a:srgbClr val="000000"/>
              </a:buClr>
              <a:buSzPts val="1300"/>
              <a:buFont typeface="Arial"/>
              <a:buAutoNum type="arabicPeriod"/>
            </a:pPr>
            <a:r>
              <a:rPr lang="en" sz="1300"/>
              <a:t>地元の Java User Group（JUG）にコンタクトしてみましょう</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lang="en" sz="1300"/>
              <a:t>集まりに参加して、自己紹介してみましょう</a:t>
            </a:r>
            <a:endParaRPr sz="1300"/>
          </a:p>
          <a:p>
            <a:pPr indent="-311150" lvl="0" marL="457200" marR="0" rtl="0" algn="l">
              <a:lnSpc>
                <a:spcPct val="100000"/>
              </a:lnSpc>
              <a:spcBef>
                <a:spcPts val="0"/>
              </a:spcBef>
              <a:spcAft>
                <a:spcPts val="0"/>
              </a:spcAft>
              <a:buClr>
                <a:srgbClr val="000000"/>
              </a:buClr>
              <a:buSzPts val="1300"/>
              <a:buFont typeface="Arial"/>
              <a:buAutoNum type="arabicPeriod"/>
            </a:pPr>
            <a:r>
              <a:rPr lang="en" sz="1300"/>
              <a:t>JUG に関する提案やおすすめをディスカッションリストで尋ねてみましょう</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lang="en" sz="1300"/>
              <a:t>ディスカッションリストでJUGに関する提案やおすすめを聞いてみましょう</a:t>
            </a:r>
            <a:endParaRPr b="0" i="0" sz="1300" u="none" cap="none" strike="noStrike">
              <a:solidFill>
                <a:srgbClr val="000000"/>
              </a:solidFill>
              <a:latin typeface="Arial"/>
              <a:ea typeface="Arial"/>
              <a:cs typeface="Arial"/>
              <a:sym typeface="Arial"/>
            </a:endParaRPr>
          </a:p>
        </p:txBody>
      </p:sp>
      <p:sp>
        <p:nvSpPr>
          <p:cNvPr id="234" name="Google Shape;234;p35"/>
          <p:cNvSpPr txBox="1"/>
          <p:nvPr/>
        </p:nvSpPr>
        <p:spPr>
          <a:xfrm>
            <a:off x="475350" y="1057175"/>
            <a:ext cx="3967200" cy="40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t>教員 / コミュニティのリーダー</a:t>
            </a:r>
            <a:endParaRPr b="0" i="0" sz="1800" u="none" cap="none" strike="noStrike">
              <a:solidFill>
                <a:srgbClr val="000000"/>
              </a:solidFill>
              <a:latin typeface="Arial"/>
              <a:ea typeface="Arial"/>
              <a:cs typeface="Arial"/>
              <a:sym typeface="Arial"/>
            </a:endParaRPr>
          </a:p>
        </p:txBody>
      </p:sp>
      <p:sp>
        <p:nvSpPr>
          <p:cNvPr id="235" name="Google Shape;235;p35"/>
          <p:cNvSpPr txBox="1"/>
          <p:nvPr/>
        </p:nvSpPr>
        <p:spPr>
          <a:xfrm>
            <a:off x="4652800" y="1076500"/>
            <a:ext cx="3967200" cy="40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t>学生</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Java はどこで使われている？</a:t>
            </a:r>
            <a:endParaRPr/>
          </a:p>
        </p:txBody>
      </p:sp>
      <p:pic>
        <p:nvPicPr>
          <p:cNvPr id="90" name="Google Shape;90;p18"/>
          <p:cNvPicPr preferRelativeResize="0"/>
          <p:nvPr/>
        </p:nvPicPr>
        <p:blipFill rotWithShape="1">
          <a:blip r:embed="rId3">
            <a:alphaModFix/>
          </a:blip>
          <a:srcRect b="0" l="0" r="0" t="0"/>
          <a:stretch/>
        </p:blipFill>
        <p:spPr>
          <a:xfrm>
            <a:off x="1230463" y="1116013"/>
            <a:ext cx="6524625" cy="3667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445025"/>
            <a:ext cx="8520600" cy="82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a:t>資料</a:t>
            </a:r>
            <a:endParaRPr sz="2400"/>
          </a:p>
          <a:p>
            <a:pPr indent="0" lvl="0" marL="0" rtl="0" algn="l">
              <a:lnSpc>
                <a:spcPct val="100000"/>
              </a:lnSpc>
              <a:spcBef>
                <a:spcPts val="0"/>
              </a:spcBef>
              <a:spcAft>
                <a:spcPts val="0"/>
              </a:spcAft>
              <a:buSzPts val="2800"/>
              <a:buNone/>
            </a:pPr>
            <a:r>
              <a:rPr lang="en" sz="1800">
                <a:solidFill>
                  <a:srgbClr val="666666"/>
                </a:solidFill>
              </a:rPr>
              <a:t>新しい世代の開発者に向けて Java を広めよう</a:t>
            </a:r>
            <a:endParaRPr sz="1800">
              <a:solidFill>
                <a:srgbClr val="666666"/>
              </a:solidFill>
            </a:endParaRPr>
          </a:p>
        </p:txBody>
      </p:sp>
      <p:sp>
        <p:nvSpPr>
          <p:cNvPr id="241" name="Google Shape;241;p36"/>
          <p:cNvSpPr txBox="1"/>
          <p:nvPr>
            <p:ph idx="1" type="body"/>
          </p:nvPr>
        </p:nvSpPr>
        <p:spPr>
          <a:xfrm>
            <a:off x="311700" y="1305600"/>
            <a:ext cx="8520600" cy="357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u="sng">
                <a:solidFill>
                  <a:schemeClr val="hlink"/>
                </a:solidFill>
                <a:hlinkClick r:id="rId3"/>
              </a:rPr>
              <a:t>https://jcp.org/java-in-education</a:t>
            </a:r>
            <a:r>
              <a:rPr lang="en">
                <a:solidFill>
                  <a:srgbClr val="9A9B9D"/>
                </a:solidFill>
              </a:rPr>
              <a:t>(</a:t>
            </a:r>
            <a:r>
              <a:rPr lang="en">
                <a:solidFill>
                  <a:srgbClr val="9A9B9D"/>
                </a:solidFill>
              </a:rPr>
              <a:t>ここから groups.io に参加できます</a:t>
            </a:r>
            <a:r>
              <a:rPr lang="en">
                <a:solidFill>
                  <a:srgbClr val="9A9B9D"/>
                </a:solidFill>
              </a:rPr>
              <a:t>)</a:t>
            </a:r>
            <a:endParaRPr u="sng">
              <a:solidFill>
                <a:schemeClr val="hlink"/>
              </a:solidFill>
            </a:endParaRPr>
          </a:p>
          <a:p>
            <a:pPr indent="-381000" lvl="0" marL="457200" rtl="0" algn="l">
              <a:lnSpc>
                <a:spcPct val="90000"/>
              </a:lnSpc>
              <a:spcBef>
                <a:spcPts val="1600"/>
              </a:spcBef>
              <a:spcAft>
                <a:spcPts val="0"/>
              </a:spcAft>
              <a:buClr>
                <a:srgbClr val="58595B"/>
              </a:buClr>
              <a:buSzPts val="2400"/>
              <a:buChar char="-"/>
            </a:pPr>
            <a:r>
              <a:rPr lang="en" sz="2400">
                <a:solidFill>
                  <a:srgbClr val="58595B"/>
                </a:solidFill>
              </a:rPr>
              <a:t>業界におけるJavaの利用例 (JCPメンバーによる解説)</a:t>
            </a:r>
            <a:endParaRPr sz="2400">
              <a:solidFill>
                <a:srgbClr val="58595B"/>
              </a:solidFill>
            </a:endParaRPr>
          </a:p>
          <a:p>
            <a:pPr indent="-381000" lvl="0" marL="457200" rtl="0" algn="l">
              <a:lnSpc>
                <a:spcPct val="90000"/>
              </a:lnSpc>
              <a:spcBef>
                <a:spcPts val="0"/>
              </a:spcBef>
              <a:spcAft>
                <a:spcPts val="0"/>
              </a:spcAft>
              <a:buClr>
                <a:srgbClr val="58595B"/>
              </a:buClr>
              <a:buSzPts val="2400"/>
              <a:buChar char="-"/>
            </a:pPr>
            <a:r>
              <a:rPr lang="en" sz="2400">
                <a:solidFill>
                  <a:srgbClr val="58595B"/>
                </a:solidFill>
              </a:rPr>
              <a:t>プロジェクトへの参加についてコミュニティメンバーと話し合いを開催する方法</a:t>
            </a:r>
            <a:endParaRPr sz="2400">
              <a:solidFill>
                <a:srgbClr val="58595B"/>
              </a:solidFill>
            </a:endParaRPr>
          </a:p>
          <a:p>
            <a:pPr indent="0" lvl="0" marL="0" rtl="0" algn="l">
              <a:lnSpc>
                <a:spcPct val="90000"/>
              </a:lnSpc>
              <a:spcBef>
                <a:spcPts val="1600"/>
              </a:spcBef>
              <a:spcAft>
                <a:spcPts val="0"/>
              </a:spcAft>
              <a:buNone/>
            </a:pPr>
            <a:r>
              <a:t/>
            </a:r>
            <a:endParaRPr sz="2400">
              <a:solidFill>
                <a:srgbClr val="58595B"/>
              </a:solidFill>
            </a:endParaRPr>
          </a:p>
          <a:p>
            <a:pPr indent="0" lvl="0" marL="0" rtl="0" algn="l">
              <a:lnSpc>
                <a:spcPct val="90000"/>
              </a:lnSpc>
              <a:spcBef>
                <a:spcPts val="0"/>
              </a:spcBef>
              <a:spcAft>
                <a:spcPts val="0"/>
              </a:spcAft>
              <a:buClr>
                <a:schemeClr val="dk1"/>
              </a:buClr>
              <a:buSzPts val="1100"/>
              <a:buFont typeface="Arial"/>
              <a:buNone/>
            </a:pPr>
            <a:r>
              <a:rPr lang="en" sz="2400" u="sng">
                <a:solidFill>
                  <a:schemeClr val="hlink"/>
                </a:solidFill>
                <a:hlinkClick r:id="rId4"/>
              </a:rPr>
              <a:t>https://github.com/jcp-org/Java-in-Education/wiki/Java-in-Education---Wiki-Page</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Java はどこで使われている？</a:t>
            </a:r>
            <a:endParaRPr/>
          </a:p>
        </p:txBody>
      </p:sp>
      <p:pic>
        <p:nvPicPr>
          <p:cNvPr id="96" name="Google Shape;96;p19"/>
          <p:cNvPicPr preferRelativeResize="0"/>
          <p:nvPr/>
        </p:nvPicPr>
        <p:blipFill rotWithShape="1">
          <a:blip r:embed="rId3">
            <a:alphaModFix/>
          </a:blip>
          <a:srcRect b="0" l="0" r="0" t="0"/>
          <a:stretch/>
        </p:blipFill>
        <p:spPr>
          <a:xfrm>
            <a:off x="2908300" y="1017725"/>
            <a:ext cx="3327408"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Java はどこで使われている？</a:t>
            </a:r>
            <a:endParaRPr/>
          </a:p>
        </p:txBody>
      </p:sp>
      <p:pic>
        <p:nvPicPr>
          <p:cNvPr id="102" name="Google Shape;102;p20"/>
          <p:cNvPicPr preferRelativeResize="0"/>
          <p:nvPr/>
        </p:nvPicPr>
        <p:blipFill rotWithShape="1">
          <a:blip r:embed="rId3">
            <a:alphaModFix/>
          </a:blip>
          <a:srcRect b="0" l="0" r="0" t="0"/>
          <a:stretch/>
        </p:blipFill>
        <p:spPr>
          <a:xfrm>
            <a:off x="2864300" y="1194500"/>
            <a:ext cx="2552700" cy="355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b="0" l="0" r="0" t="0"/>
          <a:stretch/>
        </p:blipFill>
        <p:spPr>
          <a:xfrm>
            <a:off x="610525" y="1033950"/>
            <a:ext cx="7716698" cy="3824950"/>
          </a:xfrm>
          <a:prstGeom prst="rect">
            <a:avLst/>
          </a:prstGeom>
          <a:noFill/>
          <a:ln>
            <a:noFill/>
          </a:ln>
        </p:spPr>
      </p:pic>
      <p:sp>
        <p:nvSpPr>
          <p:cNvPr id="108" name="Google Shape;10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プログラミング言語別の人気度</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2"/>
          <p:cNvPicPr preferRelativeResize="0"/>
          <p:nvPr/>
        </p:nvPicPr>
        <p:blipFill rotWithShape="1">
          <a:blip r:embed="rId3">
            <a:alphaModFix/>
          </a:blip>
          <a:srcRect b="0" l="0" r="0" t="0"/>
          <a:stretch/>
        </p:blipFill>
        <p:spPr>
          <a:xfrm>
            <a:off x="1931925" y="1189625"/>
            <a:ext cx="5186127" cy="3636950"/>
          </a:xfrm>
          <a:prstGeom prst="rect">
            <a:avLst/>
          </a:prstGeom>
          <a:noFill/>
          <a:ln>
            <a:noFill/>
          </a:ln>
        </p:spPr>
      </p:pic>
      <p:sp>
        <p:nvSpPr>
          <p:cNvPr id="114" name="Google Shape;114;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世界におけるプログラミング言語の</a:t>
            </a:r>
            <a:r>
              <a:rPr lang="en"/>
              <a:t>使用状況</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将来の潜在的なトレンドについて</a:t>
            </a:r>
            <a:endParaRPr/>
          </a:p>
        </p:txBody>
      </p:sp>
      <p:pic>
        <p:nvPicPr>
          <p:cNvPr id="120" name="Google Shape;120;p23"/>
          <p:cNvPicPr preferRelativeResize="0"/>
          <p:nvPr/>
        </p:nvPicPr>
        <p:blipFill rotWithShape="1">
          <a:blip r:embed="rId3">
            <a:alphaModFix/>
          </a:blip>
          <a:srcRect b="0" l="0" r="0" t="0"/>
          <a:stretch/>
        </p:blipFill>
        <p:spPr>
          <a:xfrm>
            <a:off x="648600" y="1153525"/>
            <a:ext cx="4863059" cy="3820975"/>
          </a:xfrm>
          <a:prstGeom prst="rect">
            <a:avLst/>
          </a:prstGeom>
          <a:noFill/>
          <a:ln>
            <a:noFill/>
          </a:ln>
        </p:spPr>
      </p:pic>
      <p:pic>
        <p:nvPicPr>
          <p:cNvPr id="121" name="Google Shape;121;p23"/>
          <p:cNvPicPr preferRelativeResize="0"/>
          <p:nvPr/>
        </p:nvPicPr>
        <p:blipFill rotWithShape="1">
          <a:blip r:embed="rId4">
            <a:alphaModFix/>
          </a:blip>
          <a:srcRect b="0" l="0" r="0" t="0"/>
          <a:stretch/>
        </p:blipFill>
        <p:spPr>
          <a:xfrm>
            <a:off x="6277800" y="1941925"/>
            <a:ext cx="1925225" cy="1384600"/>
          </a:xfrm>
          <a:prstGeom prst="rect">
            <a:avLst/>
          </a:prstGeom>
          <a:noFill/>
          <a:ln>
            <a:noFill/>
          </a:ln>
        </p:spPr>
      </p:pic>
      <p:sp>
        <p:nvSpPr>
          <p:cNvPr id="122" name="Google Shape;122;p23"/>
          <p:cNvSpPr/>
          <p:nvPr/>
        </p:nvSpPr>
        <p:spPr>
          <a:xfrm>
            <a:off x="4949400" y="1307575"/>
            <a:ext cx="516000" cy="37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3"/>
          <p:cNvSpPr/>
          <p:nvPr/>
        </p:nvSpPr>
        <p:spPr>
          <a:xfrm>
            <a:off x="6277800" y="1941925"/>
            <a:ext cx="1878600" cy="138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 name="Google Shape;124;p23"/>
          <p:cNvCxnSpPr/>
          <p:nvPr/>
        </p:nvCxnSpPr>
        <p:spPr>
          <a:xfrm>
            <a:off x="5470725" y="1311500"/>
            <a:ext cx="2685600" cy="632400"/>
          </a:xfrm>
          <a:prstGeom prst="straightConnector1">
            <a:avLst/>
          </a:prstGeom>
          <a:noFill/>
          <a:ln cap="flat" cmpd="sng" w="9525">
            <a:solidFill>
              <a:srgbClr val="FF0000"/>
            </a:solidFill>
            <a:prstDash val="solid"/>
            <a:round/>
            <a:headEnd len="sm" w="sm" type="none"/>
            <a:tailEnd len="sm" w="sm" type="none"/>
          </a:ln>
        </p:spPr>
      </p:cxnSp>
      <p:cxnSp>
        <p:nvCxnSpPr>
          <p:cNvPr id="125" name="Google Shape;125;p23"/>
          <p:cNvCxnSpPr/>
          <p:nvPr/>
        </p:nvCxnSpPr>
        <p:spPr>
          <a:xfrm>
            <a:off x="4953675" y="1679075"/>
            <a:ext cx="1325400" cy="1644600"/>
          </a:xfrm>
          <a:prstGeom prst="straightConnector1">
            <a:avLst/>
          </a:prstGeom>
          <a:noFill/>
          <a:ln cap="flat" cmpd="sng" w="9525">
            <a:solidFill>
              <a:srgbClr val="FF0000"/>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いろんなところに Java はある！</a:t>
            </a:r>
            <a:endParaRPr/>
          </a:p>
        </p:txBody>
      </p:sp>
      <p:pic>
        <p:nvPicPr>
          <p:cNvPr id="131" name="Google Shape;131;p24"/>
          <p:cNvPicPr preferRelativeResize="0"/>
          <p:nvPr/>
        </p:nvPicPr>
        <p:blipFill rotWithShape="1">
          <a:blip r:embed="rId3">
            <a:alphaModFix/>
          </a:blip>
          <a:srcRect b="0" l="0" r="0" t="0"/>
          <a:stretch/>
        </p:blipFill>
        <p:spPr>
          <a:xfrm>
            <a:off x="152400" y="1432175"/>
            <a:ext cx="8839203" cy="28840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Java を使っている企業は？</a:t>
            </a:r>
            <a:endParaRPr/>
          </a:p>
        </p:txBody>
      </p:sp>
      <p:pic>
        <p:nvPicPr>
          <p:cNvPr id="137" name="Google Shape;137;p25"/>
          <p:cNvPicPr preferRelativeResize="0"/>
          <p:nvPr/>
        </p:nvPicPr>
        <p:blipFill rotWithShape="1">
          <a:blip r:embed="rId3">
            <a:alphaModFix/>
          </a:blip>
          <a:srcRect b="36683" l="9883" r="9891" t="36680"/>
          <a:stretch/>
        </p:blipFill>
        <p:spPr>
          <a:xfrm>
            <a:off x="397850" y="1424350"/>
            <a:ext cx="1724965" cy="572700"/>
          </a:xfrm>
          <a:prstGeom prst="rect">
            <a:avLst/>
          </a:prstGeom>
          <a:noFill/>
          <a:ln>
            <a:noFill/>
          </a:ln>
        </p:spPr>
      </p:pic>
      <p:pic>
        <p:nvPicPr>
          <p:cNvPr id="138" name="Google Shape;138;p25"/>
          <p:cNvPicPr preferRelativeResize="0"/>
          <p:nvPr/>
        </p:nvPicPr>
        <p:blipFill rotWithShape="1">
          <a:blip r:embed="rId4">
            <a:alphaModFix/>
          </a:blip>
          <a:srcRect b="0" l="0" r="0" t="0"/>
          <a:stretch/>
        </p:blipFill>
        <p:spPr>
          <a:xfrm>
            <a:off x="525000" y="3997863"/>
            <a:ext cx="907850" cy="907850"/>
          </a:xfrm>
          <a:prstGeom prst="rect">
            <a:avLst/>
          </a:prstGeom>
          <a:noFill/>
          <a:ln>
            <a:noFill/>
          </a:ln>
        </p:spPr>
      </p:pic>
      <p:pic>
        <p:nvPicPr>
          <p:cNvPr id="139" name="Google Shape;139;p25"/>
          <p:cNvPicPr preferRelativeResize="0"/>
          <p:nvPr/>
        </p:nvPicPr>
        <p:blipFill rotWithShape="1">
          <a:blip r:embed="rId5">
            <a:alphaModFix/>
          </a:blip>
          <a:srcRect b="0" l="0" r="0" t="0"/>
          <a:stretch/>
        </p:blipFill>
        <p:spPr>
          <a:xfrm>
            <a:off x="4373625" y="2944853"/>
            <a:ext cx="1837251" cy="1033453"/>
          </a:xfrm>
          <a:prstGeom prst="rect">
            <a:avLst/>
          </a:prstGeom>
          <a:noFill/>
          <a:ln>
            <a:noFill/>
          </a:ln>
        </p:spPr>
      </p:pic>
      <p:pic>
        <p:nvPicPr>
          <p:cNvPr id="140" name="Google Shape;140;p25"/>
          <p:cNvPicPr preferRelativeResize="0"/>
          <p:nvPr/>
        </p:nvPicPr>
        <p:blipFill rotWithShape="1">
          <a:blip r:embed="rId6">
            <a:alphaModFix/>
          </a:blip>
          <a:srcRect b="0" l="0" r="0" t="0"/>
          <a:stretch/>
        </p:blipFill>
        <p:spPr>
          <a:xfrm>
            <a:off x="6722050" y="3023863"/>
            <a:ext cx="1837252" cy="765525"/>
          </a:xfrm>
          <a:prstGeom prst="rect">
            <a:avLst/>
          </a:prstGeom>
          <a:noFill/>
          <a:ln>
            <a:noFill/>
          </a:ln>
        </p:spPr>
      </p:pic>
      <p:pic>
        <p:nvPicPr>
          <p:cNvPr id="141" name="Google Shape;141;p25"/>
          <p:cNvPicPr preferRelativeResize="0"/>
          <p:nvPr/>
        </p:nvPicPr>
        <p:blipFill rotWithShape="1">
          <a:blip r:embed="rId7">
            <a:alphaModFix/>
          </a:blip>
          <a:srcRect b="0" l="0" r="0" t="0"/>
          <a:stretch/>
        </p:blipFill>
        <p:spPr>
          <a:xfrm>
            <a:off x="2558525" y="3942925"/>
            <a:ext cx="1017725" cy="1017725"/>
          </a:xfrm>
          <a:prstGeom prst="rect">
            <a:avLst/>
          </a:prstGeom>
          <a:noFill/>
          <a:ln>
            <a:noFill/>
          </a:ln>
        </p:spPr>
      </p:pic>
      <p:pic>
        <p:nvPicPr>
          <p:cNvPr id="142" name="Google Shape;142;p25"/>
          <p:cNvPicPr preferRelativeResize="0"/>
          <p:nvPr/>
        </p:nvPicPr>
        <p:blipFill rotWithShape="1">
          <a:blip r:embed="rId8">
            <a:alphaModFix/>
          </a:blip>
          <a:srcRect b="21398" l="9192" r="9168" t="20721"/>
          <a:stretch/>
        </p:blipFill>
        <p:spPr>
          <a:xfrm>
            <a:off x="4572000" y="4241525"/>
            <a:ext cx="2069849" cy="658225"/>
          </a:xfrm>
          <a:prstGeom prst="rect">
            <a:avLst/>
          </a:prstGeom>
          <a:noFill/>
          <a:ln>
            <a:noFill/>
          </a:ln>
        </p:spPr>
      </p:pic>
      <p:pic>
        <p:nvPicPr>
          <p:cNvPr id="143" name="Google Shape;143;p25"/>
          <p:cNvPicPr preferRelativeResize="0"/>
          <p:nvPr/>
        </p:nvPicPr>
        <p:blipFill rotWithShape="1">
          <a:blip r:embed="rId9">
            <a:alphaModFix/>
          </a:blip>
          <a:srcRect b="0" l="0" r="0" t="0"/>
          <a:stretch/>
        </p:blipFill>
        <p:spPr>
          <a:xfrm>
            <a:off x="7603600" y="3942925"/>
            <a:ext cx="1017725" cy="1017725"/>
          </a:xfrm>
          <a:prstGeom prst="rect">
            <a:avLst/>
          </a:prstGeom>
          <a:noFill/>
          <a:ln>
            <a:noFill/>
          </a:ln>
        </p:spPr>
      </p:pic>
      <p:pic>
        <p:nvPicPr>
          <p:cNvPr id="144" name="Google Shape;144;p25"/>
          <p:cNvPicPr preferRelativeResize="0"/>
          <p:nvPr/>
        </p:nvPicPr>
        <p:blipFill rotWithShape="1">
          <a:blip r:embed="rId10">
            <a:alphaModFix/>
          </a:blip>
          <a:srcRect b="12298" l="13255" r="13143" t="13928"/>
          <a:stretch/>
        </p:blipFill>
        <p:spPr>
          <a:xfrm>
            <a:off x="6348775" y="875125"/>
            <a:ext cx="1188109" cy="1190825"/>
          </a:xfrm>
          <a:prstGeom prst="rect">
            <a:avLst/>
          </a:prstGeom>
          <a:noFill/>
          <a:ln>
            <a:noFill/>
          </a:ln>
        </p:spPr>
      </p:pic>
      <p:pic>
        <p:nvPicPr>
          <p:cNvPr id="145" name="Google Shape;145;p25"/>
          <p:cNvPicPr preferRelativeResize="0"/>
          <p:nvPr/>
        </p:nvPicPr>
        <p:blipFill rotWithShape="1">
          <a:blip r:embed="rId11">
            <a:alphaModFix/>
          </a:blip>
          <a:srcRect b="0" l="0" r="0" t="0"/>
          <a:stretch/>
        </p:blipFill>
        <p:spPr>
          <a:xfrm>
            <a:off x="4275025" y="1278575"/>
            <a:ext cx="1289106" cy="1017725"/>
          </a:xfrm>
          <a:prstGeom prst="rect">
            <a:avLst/>
          </a:prstGeom>
          <a:noFill/>
          <a:ln>
            <a:noFill/>
          </a:ln>
        </p:spPr>
      </p:pic>
      <p:pic>
        <p:nvPicPr>
          <p:cNvPr id="146" name="Google Shape;146;p25"/>
          <p:cNvPicPr preferRelativeResize="0"/>
          <p:nvPr/>
        </p:nvPicPr>
        <p:blipFill rotWithShape="1">
          <a:blip r:embed="rId12">
            <a:alphaModFix/>
          </a:blip>
          <a:srcRect b="0" l="0" r="0" t="0"/>
          <a:stretch/>
        </p:blipFill>
        <p:spPr>
          <a:xfrm>
            <a:off x="2906288" y="2117825"/>
            <a:ext cx="840592" cy="907850"/>
          </a:xfrm>
          <a:prstGeom prst="rect">
            <a:avLst/>
          </a:prstGeom>
          <a:noFill/>
          <a:ln>
            <a:noFill/>
          </a:ln>
        </p:spPr>
      </p:pic>
      <p:pic>
        <p:nvPicPr>
          <p:cNvPr id="147" name="Google Shape;147;p25"/>
          <p:cNvPicPr preferRelativeResize="0"/>
          <p:nvPr/>
        </p:nvPicPr>
        <p:blipFill rotWithShape="1">
          <a:blip r:embed="rId13">
            <a:alphaModFix/>
          </a:blip>
          <a:srcRect b="0" l="0" r="0" t="0"/>
          <a:stretch/>
        </p:blipFill>
        <p:spPr>
          <a:xfrm>
            <a:off x="1089250" y="2462738"/>
            <a:ext cx="1069450" cy="1069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